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handoutMasterIdLst>
    <p:handoutMasterId r:id="rId54"/>
  </p:handoutMasterIdLst>
  <p:sldIdLst>
    <p:sldId id="256" r:id="rId2"/>
    <p:sldId id="354" r:id="rId3"/>
    <p:sldId id="355" r:id="rId4"/>
    <p:sldId id="356" r:id="rId5"/>
    <p:sldId id="358" r:id="rId6"/>
    <p:sldId id="359" r:id="rId7"/>
    <p:sldId id="398" r:id="rId8"/>
    <p:sldId id="360" r:id="rId9"/>
    <p:sldId id="399" r:id="rId10"/>
    <p:sldId id="363" r:id="rId11"/>
    <p:sldId id="364" r:id="rId12"/>
    <p:sldId id="365" r:id="rId13"/>
    <p:sldId id="367" r:id="rId14"/>
    <p:sldId id="366" r:id="rId15"/>
    <p:sldId id="376" r:id="rId16"/>
    <p:sldId id="368" r:id="rId17"/>
    <p:sldId id="369" r:id="rId18"/>
    <p:sldId id="370" r:id="rId19"/>
    <p:sldId id="400" r:id="rId20"/>
    <p:sldId id="401" r:id="rId21"/>
    <p:sldId id="402" r:id="rId22"/>
    <p:sldId id="371" r:id="rId23"/>
    <p:sldId id="372" r:id="rId24"/>
    <p:sldId id="374" r:id="rId25"/>
    <p:sldId id="389" r:id="rId26"/>
    <p:sldId id="377" r:id="rId27"/>
    <p:sldId id="378" r:id="rId28"/>
    <p:sldId id="410" r:id="rId29"/>
    <p:sldId id="386" r:id="rId30"/>
    <p:sldId id="403" r:id="rId31"/>
    <p:sldId id="379" r:id="rId32"/>
    <p:sldId id="380" r:id="rId33"/>
    <p:sldId id="387" r:id="rId34"/>
    <p:sldId id="388" r:id="rId35"/>
    <p:sldId id="382" r:id="rId36"/>
    <p:sldId id="381" r:id="rId37"/>
    <p:sldId id="383" r:id="rId38"/>
    <p:sldId id="384" r:id="rId39"/>
    <p:sldId id="391" r:id="rId40"/>
    <p:sldId id="404" r:id="rId41"/>
    <p:sldId id="411" r:id="rId42"/>
    <p:sldId id="390" r:id="rId43"/>
    <p:sldId id="394" r:id="rId44"/>
    <p:sldId id="396" r:id="rId45"/>
    <p:sldId id="405" r:id="rId46"/>
    <p:sldId id="407" r:id="rId47"/>
    <p:sldId id="408" r:id="rId48"/>
    <p:sldId id="409" r:id="rId49"/>
    <p:sldId id="395" r:id="rId50"/>
    <p:sldId id="397" r:id="rId51"/>
    <p:sldId id="353" r:id="rId52"/>
  </p:sldIdLst>
  <p:sldSz cx="9144000" cy="6858000" type="screen4x3"/>
  <p:notesSz cx="6797675" cy="9874250"/>
  <p:defaultTextStyle>
    <a:defPPr>
      <a:defRPr lang="zh-TW"/>
    </a:defPPr>
    <a:lvl1pPr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1pPr>
    <a:lvl2pPr marL="457200"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2pPr>
    <a:lvl3pPr marL="914400"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3pPr>
    <a:lvl4pPr marL="1371600"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4pPr>
    <a:lvl5pPr marL="1828800"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5pPr>
    <a:lvl6pPr marL="2286000" algn="l" defTabSz="914400" rtl="0" eaLnBrk="1" latinLnBrk="0" hangingPunct="1">
      <a:defRPr kumimoji="1" sz="2400" kern="1200">
        <a:solidFill>
          <a:schemeClr val="tx1"/>
        </a:solidFill>
        <a:latin typeface="Tahoma" pitchFamily="34" charset="0"/>
        <a:ea typeface="新細明體" pitchFamily="18" charset="-120"/>
        <a:cs typeface="+mn-cs"/>
      </a:defRPr>
    </a:lvl6pPr>
    <a:lvl7pPr marL="2743200" algn="l" defTabSz="914400" rtl="0" eaLnBrk="1" latinLnBrk="0" hangingPunct="1">
      <a:defRPr kumimoji="1" sz="2400" kern="1200">
        <a:solidFill>
          <a:schemeClr val="tx1"/>
        </a:solidFill>
        <a:latin typeface="Tahoma" pitchFamily="34" charset="0"/>
        <a:ea typeface="新細明體" pitchFamily="18" charset="-120"/>
        <a:cs typeface="+mn-cs"/>
      </a:defRPr>
    </a:lvl7pPr>
    <a:lvl8pPr marL="3200400" algn="l" defTabSz="914400" rtl="0" eaLnBrk="1" latinLnBrk="0" hangingPunct="1">
      <a:defRPr kumimoji="1" sz="2400" kern="1200">
        <a:solidFill>
          <a:schemeClr val="tx1"/>
        </a:solidFill>
        <a:latin typeface="Tahoma" pitchFamily="34" charset="0"/>
        <a:ea typeface="新細明體" pitchFamily="18" charset="-120"/>
        <a:cs typeface="+mn-cs"/>
      </a:defRPr>
    </a:lvl8pPr>
    <a:lvl9pPr marL="3657600" algn="l" defTabSz="914400" rtl="0" eaLnBrk="1" latinLnBrk="0" hangingPunct="1">
      <a:defRPr kumimoji="1" sz="2400" kern="1200">
        <a:solidFill>
          <a:schemeClr val="tx1"/>
        </a:solidFill>
        <a:latin typeface="Tahoma"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E4A8"/>
    <a:srgbClr val="FBFFD5"/>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3" autoAdjust="0"/>
    <p:restoredTop sz="88249" autoAdjust="0"/>
  </p:normalViewPr>
  <p:slideViewPr>
    <p:cSldViewPr>
      <p:cViewPr varScale="1">
        <p:scale>
          <a:sx n="102" d="100"/>
          <a:sy n="102" d="100"/>
        </p:scale>
        <p:origin x="20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646" y="-9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kevin\Dropbox\&#28023;&#22823;&#30889;&#35542;\&#36914;&#24230;&#32000;&#37636;\&#35542;&#25991;\&#23526;&#39511;&#25976;&#25818;.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6775373211390754"/>
        </c:manualLayout>
      </c:layout>
      <c:lineChart>
        <c:grouping val="standard"/>
        <c:varyColors val="0"/>
        <c:ser>
          <c:idx val="0"/>
          <c:order val="0"/>
          <c:tx>
            <c:strRef>
              <c:f>rand1!$A$2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rand1!$B$1:$D$1</c:f>
              <c:numCache>
                <c:formatCode>General</c:formatCode>
                <c:ptCount val="3"/>
                <c:pt idx="0">
                  <c:v>1</c:v>
                </c:pt>
                <c:pt idx="1">
                  <c:v>10</c:v>
                </c:pt>
                <c:pt idx="2">
                  <c:v>100</c:v>
                </c:pt>
              </c:numCache>
            </c:numRef>
          </c:cat>
          <c:val>
            <c:numRef>
              <c:f>rand1!$B$2:$D$2</c:f>
              <c:numCache>
                <c:formatCode>General</c:formatCode>
                <c:ptCount val="3"/>
                <c:pt idx="0">
                  <c:v>1.69</c:v>
                </c:pt>
                <c:pt idx="1">
                  <c:v>1.81</c:v>
                </c:pt>
                <c:pt idx="2">
                  <c:v>2.11</c:v>
                </c:pt>
              </c:numCache>
            </c:numRef>
          </c:val>
          <c:smooth val="0"/>
        </c:ser>
        <c:ser>
          <c:idx val="1"/>
          <c:order val="1"/>
          <c:tx>
            <c:strRef>
              <c:f>rand1!$A$3</c:f>
              <c:strCache>
                <c:ptCount val="1"/>
                <c:pt idx="0">
                  <c:v>Baseline</c:v>
                </c:pt>
              </c:strCache>
            </c:strRef>
          </c:tx>
          <c:spPr>
            <a:ln w="28575" cap="rnd" cmpd="sng">
              <a:solidFill>
                <a:schemeClr val="tx1"/>
              </a:solidFill>
              <a:round/>
              <a:tailEnd w="sm" len="sm"/>
            </a:ln>
            <a:effectLst/>
          </c:spPr>
          <c:marker>
            <c:symbol val="x"/>
            <c:size val="10"/>
            <c:spPr>
              <a:noFill/>
              <a:ln w="9525">
                <a:solidFill>
                  <a:schemeClr val="tx1"/>
                </a:solidFill>
              </a:ln>
              <a:effectLst/>
            </c:spPr>
          </c:marker>
          <c:cat>
            <c:numRef>
              <c:f>rand1!$B$1:$D$1</c:f>
              <c:numCache>
                <c:formatCode>General</c:formatCode>
                <c:ptCount val="3"/>
                <c:pt idx="0">
                  <c:v>1</c:v>
                </c:pt>
                <c:pt idx="1">
                  <c:v>10</c:v>
                </c:pt>
                <c:pt idx="2">
                  <c:v>100</c:v>
                </c:pt>
              </c:numCache>
            </c:numRef>
          </c:cat>
          <c:val>
            <c:numRef>
              <c:f>rand1!$B$3:$D$3</c:f>
              <c:numCache>
                <c:formatCode>General</c:formatCode>
                <c:ptCount val="3"/>
                <c:pt idx="0">
                  <c:v>3.75</c:v>
                </c:pt>
                <c:pt idx="1">
                  <c:v>3.98</c:v>
                </c:pt>
                <c:pt idx="2">
                  <c:v>4.18</c:v>
                </c:pt>
              </c:numCache>
            </c:numRef>
          </c:val>
          <c:smooth val="0"/>
        </c:ser>
        <c:ser>
          <c:idx val="2"/>
          <c:order val="2"/>
          <c:tx>
            <c:strRef>
              <c:f>rand1!$A$4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rand1!$B$1:$D$1</c:f>
              <c:numCache>
                <c:formatCode>General</c:formatCode>
                <c:ptCount val="3"/>
                <c:pt idx="0">
                  <c:v>1</c:v>
                </c:pt>
                <c:pt idx="1">
                  <c:v>10</c:v>
                </c:pt>
                <c:pt idx="2">
                  <c:v>100</c:v>
                </c:pt>
              </c:numCache>
            </c:numRef>
          </c:cat>
          <c:val>
            <c:numRef>
              <c:f>rand1!$B$4:$D$4</c:f>
              <c:numCache>
                <c:formatCode>General</c:formatCode>
                <c:ptCount val="3"/>
                <c:pt idx="0">
                  <c:v>4.0000000000000001E-3</c:v>
                </c:pt>
                <c:pt idx="1">
                  <c:v>0.04</c:v>
                </c:pt>
                <c:pt idx="2">
                  <c:v>0.1</c:v>
                </c:pt>
              </c:numCache>
            </c:numRef>
          </c:val>
          <c:smooth val="0"/>
        </c:ser>
        <c:ser>
          <c:idx val="3"/>
          <c:order val="3"/>
          <c:tx>
            <c:strRef>
              <c:f>rand1!$A$5</c:f>
              <c:strCache>
                <c:ptCount val="1"/>
                <c:pt idx="0">
                  <c:v>Cloud</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rand1!$B$1:$D$1</c:f>
              <c:numCache>
                <c:formatCode>General</c:formatCode>
                <c:ptCount val="3"/>
                <c:pt idx="0">
                  <c:v>1</c:v>
                </c:pt>
                <c:pt idx="1">
                  <c:v>10</c:v>
                </c:pt>
                <c:pt idx="2">
                  <c:v>100</c:v>
                </c:pt>
              </c:numCache>
            </c:numRef>
          </c:cat>
          <c:val>
            <c:numRef>
              <c:f>rand1!$B$5:$D$5</c:f>
              <c:numCache>
                <c:formatCode>General</c:formatCode>
                <c:ptCount val="3"/>
                <c:pt idx="0">
                  <c:v>0.46</c:v>
                </c:pt>
                <c:pt idx="1">
                  <c:v>0.47</c:v>
                </c:pt>
                <c:pt idx="2">
                  <c:v>0.48</c:v>
                </c:pt>
              </c:numCache>
            </c:numRef>
          </c:val>
          <c:smooth val="0"/>
        </c:ser>
        <c:dLbls>
          <c:showLegendKey val="0"/>
          <c:showVal val="0"/>
          <c:showCatName val="0"/>
          <c:showSerName val="0"/>
          <c:showPercent val="0"/>
          <c:showBubbleSize val="0"/>
        </c:dLbls>
        <c:marker val="1"/>
        <c:smooth val="0"/>
        <c:axId val="135698848"/>
        <c:axId val="135699408"/>
      </c:lineChart>
      <c:catAx>
        <c:axId val="13569884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Flooded Regions</a:t>
                </a:r>
              </a:p>
            </c:rich>
          </c:tx>
          <c:layout>
            <c:manualLayout>
              <c:xMode val="edge"/>
              <c:yMode val="edge"/>
              <c:x val="0.22481471553950552"/>
              <c:y val="0.8810962815838001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35699408"/>
        <c:crossesAt val="0"/>
        <c:auto val="1"/>
        <c:lblAlgn val="ctr"/>
        <c:lblOffset val="100"/>
        <c:noMultiLvlLbl val="0"/>
      </c:catAx>
      <c:valAx>
        <c:axId val="13569940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3569884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8491815698669489"/>
        </c:manualLayout>
      </c:layout>
      <c:lineChart>
        <c:grouping val="standard"/>
        <c:varyColors val="0"/>
        <c:ser>
          <c:idx val="0"/>
          <c:order val="0"/>
          <c:tx>
            <c:strRef>
              <c:f>rand2!$A$2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rand2!$B$1:$D$1</c:f>
              <c:numCache>
                <c:formatCode>General</c:formatCode>
                <c:ptCount val="3"/>
                <c:pt idx="0">
                  <c:v>100</c:v>
                </c:pt>
                <c:pt idx="1">
                  <c:v>1000</c:v>
                </c:pt>
                <c:pt idx="2">
                  <c:v>9314</c:v>
                </c:pt>
              </c:numCache>
            </c:numRef>
          </c:cat>
          <c:val>
            <c:numRef>
              <c:f>rand2!$B$2:$D$2</c:f>
              <c:numCache>
                <c:formatCode>General</c:formatCode>
                <c:ptCount val="3"/>
                <c:pt idx="0">
                  <c:v>0.65500000000000003</c:v>
                </c:pt>
                <c:pt idx="1">
                  <c:v>1.19</c:v>
                </c:pt>
                <c:pt idx="2">
                  <c:v>1.81</c:v>
                </c:pt>
              </c:numCache>
            </c:numRef>
          </c:val>
          <c:smooth val="0"/>
        </c:ser>
        <c:ser>
          <c:idx val="1"/>
          <c:order val="1"/>
          <c:tx>
            <c:strRef>
              <c:f>rand2!$A$3</c:f>
              <c:strCache>
                <c:ptCount val="1"/>
                <c:pt idx="0">
                  <c:v>Baseline</c:v>
                </c:pt>
              </c:strCache>
            </c:strRef>
          </c:tx>
          <c:spPr>
            <a:ln w="28575" cap="rnd">
              <a:solidFill>
                <a:schemeClr val="tx1"/>
              </a:solidFill>
              <a:round/>
            </a:ln>
            <a:effectLst/>
          </c:spPr>
          <c:marker>
            <c:symbol val="x"/>
            <c:size val="10"/>
            <c:spPr>
              <a:noFill/>
              <a:ln w="9525">
                <a:solidFill>
                  <a:schemeClr val="tx1"/>
                </a:solidFill>
              </a:ln>
              <a:effectLst/>
            </c:spPr>
          </c:marker>
          <c:cat>
            <c:numRef>
              <c:f>rand2!$B$1:$D$1</c:f>
              <c:numCache>
                <c:formatCode>General</c:formatCode>
                <c:ptCount val="3"/>
                <c:pt idx="0">
                  <c:v>100</c:v>
                </c:pt>
                <c:pt idx="1">
                  <c:v>1000</c:v>
                </c:pt>
                <c:pt idx="2">
                  <c:v>9314</c:v>
                </c:pt>
              </c:numCache>
            </c:numRef>
          </c:cat>
          <c:val>
            <c:numRef>
              <c:f>rand2!$B$3:$D$3</c:f>
              <c:numCache>
                <c:formatCode>General</c:formatCode>
                <c:ptCount val="3"/>
                <c:pt idx="0">
                  <c:v>1.1499999999999999</c:v>
                </c:pt>
                <c:pt idx="1">
                  <c:v>1.81</c:v>
                </c:pt>
                <c:pt idx="2">
                  <c:v>3.98</c:v>
                </c:pt>
              </c:numCache>
            </c:numRef>
          </c:val>
          <c:smooth val="0"/>
        </c:ser>
        <c:ser>
          <c:idx val="2"/>
          <c:order val="2"/>
          <c:tx>
            <c:strRef>
              <c:f>rand2!$A$4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rand2!$B$1:$D$1</c:f>
              <c:numCache>
                <c:formatCode>General</c:formatCode>
                <c:ptCount val="3"/>
                <c:pt idx="0">
                  <c:v>100</c:v>
                </c:pt>
                <c:pt idx="1">
                  <c:v>1000</c:v>
                </c:pt>
                <c:pt idx="2">
                  <c:v>9314</c:v>
                </c:pt>
              </c:numCache>
            </c:numRef>
          </c:cat>
          <c:val>
            <c:numRef>
              <c:f>rand2!$B$4:$D$4</c:f>
              <c:numCache>
                <c:formatCode>General</c:formatCode>
                <c:ptCount val="3"/>
                <c:pt idx="0">
                  <c:v>0.01</c:v>
                </c:pt>
                <c:pt idx="1">
                  <c:v>1.4999999999999999E-2</c:v>
                </c:pt>
                <c:pt idx="2">
                  <c:v>0.04</c:v>
                </c:pt>
              </c:numCache>
            </c:numRef>
          </c:val>
          <c:smooth val="0"/>
        </c:ser>
        <c:ser>
          <c:idx val="3"/>
          <c:order val="3"/>
          <c:tx>
            <c:strRef>
              <c:f>rand2!$A$5</c:f>
              <c:strCache>
                <c:ptCount val="1"/>
                <c:pt idx="0">
                  <c:v>Cloud</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rand2!$B$1:$D$1</c:f>
              <c:numCache>
                <c:formatCode>General</c:formatCode>
                <c:ptCount val="3"/>
                <c:pt idx="0">
                  <c:v>100</c:v>
                </c:pt>
                <c:pt idx="1">
                  <c:v>1000</c:v>
                </c:pt>
                <c:pt idx="2">
                  <c:v>9314</c:v>
                </c:pt>
              </c:numCache>
            </c:numRef>
          </c:cat>
          <c:val>
            <c:numRef>
              <c:f>rand2!$B$5:$D$5</c:f>
              <c:numCache>
                <c:formatCode>General</c:formatCode>
                <c:ptCount val="3"/>
                <c:pt idx="0">
                  <c:v>9.9000000000000005E-2</c:v>
                </c:pt>
                <c:pt idx="1">
                  <c:v>0.12</c:v>
                </c:pt>
                <c:pt idx="2">
                  <c:v>0.2</c:v>
                </c:pt>
              </c:numCache>
            </c:numRef>
          </c:val>
          <c:smooth val="0"/>
        </c:ser>
        <c:dLbls>
          <c:showLegendKey val="0"/>
          <c:showVal val="0"/>
          <c:showCatName val="0"/>
          <c:showSerName val="0"/>
          <c:showPercent val="0"/>
          <c:showBubbleSize val="0"/>
        </c:dLbls>
        <c:marker val="1"/>
        <c:smooth val="0"/>
        <c:axId val="224099696"/>
        <c:axId val="224100256"/>
      </c:lineChart>
      <c:catAx>
        <c:axId val="22409969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Roadnetwork</a:t>
                </a:r>
                <a:r>
                  <a:rPr lang="en-US" baseline="0"/>
                  <a:t> Edges</a:t>
                </a:r>
                <a:endParaRPr lang="en-US"/>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100256"/>
        <c:crossesAt val="0"/>
        <c:auto val="1"/>
        <c:lblAlgn val="ctr"/>
        <c:lblOffset val="100"/>
        <c:noMultiLvlLbl val="0"/>
      </c:catAx>
      <c:valAx>
        <c:axId val="224100256"/>
        <c:scaling>
          <c:logBase val="10"/>
          <c:orientation val="minMax"/>
          <c:min val="1.0000000000000002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09969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71855326497398297"/>
        </c:manualLayout>
      </c:layout>
      <c:lineChart>
        <c:grouping val="standard"/>
        <c:varyColors val="0"/>
        <c:ser>
          <c:idx val="0"/>
          <c:order val="0"/>
          <c:tx>
            <c:strRef>
              <c:f>gauss2!$A$2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gauss2!$B$1:$D$1</c:f>
              <c:numCache>
                <c:formatCode>General</c:formatCode>
                <c:ptCount val="3"/>
                <c:pt idx="0">
                  <c:v>100</c:v>
                </c:pt>
                <c:pt idx="1">
                  <c:v>1000</c:v>
                </c:pt>
                <c:pt idx="2">
                  <c:v>9314</c:v>
                </c:pt>
              </c:numCache>
            </c:numRef>
          </c:cat>
          <c:val>
            <c:numRef>
              <c:f>gauss2!$B$2:$D$2</c:f>
              <c:numCache>
                <c:formatCode>General</c:formatCode>
                <c:ptCount val="3"/>
                <c:pt idx="0">
                  <c:v>0.505</c:v>
                </c:pt>
                <c:pt idx="1">
                  <c:v>1.347</c:v>
                </c:pt>
                <c:pt idx="2">
                  <c:v>1.8320000000000001</c:v>
                </c:pt>
              </c:numCache>
            </c:numRef>
          </c:val>
          <c:smooth val="0"/>
        </c:ser>
        <c:ser>
          <c:idx val="1"/>
          <c:order val="1"/>
          <c:tx>
            <c:strRef>
              <c:f>gauss2!$A$3</c:f>
              <c:strCache>
                <c:ptCount val="1"/>
                <c:pt idx="0">
                  <c:v>Baseline</c:v>
                </c:pt>
              </c:strCache>
            </c:strRef>
          </c:tx>
          <c:spPr>
            <a:ln w="28575" cap="rnd">
              <a:solidFill>
                <a:schemeClr val="tx1"/>
              </a:solidFill>
              <a:round/>
            </a:ln>
            <a:effectLst/>
          </c:spPr>
          <c:marker>
            <c:symbol val="x"/>
            <c:size val="10"/>
            <c:spPr>
              <a:noFill/>
              <a:ln w="9525">
                <a:solidFill>
                  <a:schemeClr val="tx1"/>
                </a:solidFill>
              </a:ln>
              <a:effectLst/>
            </c:spPr>
          </c:marker>
          <c:cat>
            <c:numRef>
              <c:f>gauss2!$B$1:$D$1</c:f>
              <c:numCache>
                <c:formatCode>General</c:formatCode>
                <c:ptCount val="3"/>
                <c:pt idx="0">
                  <c:v>100</c:v>
                </c:pt>
                <c:pt idx="1">
                  <c:v>1000</c:v>
                </c:pt>
                <c:pt idx="2">
                  <c:v>9314</c:v>
                </c:pt>
              </c:numCache>
            </c:numRef>
          </c:cat>
          <c:val>
            <c:numRef>
              <c:f>gauss2!$B$3:$D$3</c:f>
              <c:numCache>
                <c:formatCode>General</c:formatCode>
                <c:ptCount val="3"/>
                <c:pt idx="0">
                  <c:v>1.05</c:v>
                </c:pt>
                <c:pt idx="1">
                  <c:v>1.94</c:v>
                </c:pt>
                <c:pt idx="2">
                  <c:v>3.94</c:v>
                </c:pt>
              </c:numCache>
            </c:numRef>
          </c:val>
          <c:smooth val="0"/>
        </c:ser>
        <c:ser>
          <c:idx val="2"/>
          <c:order val="2"/>
          <c:tx>
            <c:strRef>
              <c:f>gauss2!$A$4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gauss2!$B$1:$D$1</c:f>
              <c:numCache>
                <c:formatCode>General</c:formatCode>
                <c:ptCount val="3"/>
                <c:pt idx="0">
                  <c:v>100</c:v>
                </c:pt>
                <c:pt idx="1">
                  <c:v>1000</c:v>
                </c:pt>
                <c:pt idx="2">
                  <c:v>9314</c:v>
                </c:pt>
              </c:numCache>
            </c:numRef>
          </c:cat>
          <c:val>
            <c:numRef>
              <c:f>gauss2!$B$4:$D$4</c:f>
              <c:numCache>
                <c:formatCode>General</c:formatCode>
                <c:ptCount val="3"/>
                <c:pt idx="0">
                  <c:v>1.2999999999999999E-2</c:v>
                </c:pt>
                <c:pt idx="1">
                  <c:v>2.3E-2</c:v>
                </c:pt>
                <c:pt idx="2">
                  <c:v>0.1</c:v>
                </c:pt>
              </c:numCache>
            </c:numRef>
          </c:val>
          <c:smooth val="0"/>
        </c:ser>
        <c:ser>
          <c:idx val="3"/>
          <c:order val="3"/>
          <c:tx>
            <c:strRef>
              <c:f>gauss2!$A$5</c:f>
              <c:strCache>
                <c:ptCount val="1"/>
                <c:pt idx="0">
                  <c:v>Cloud</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gauss2!$B$1:$D$1</c:f>
              <c:numCache>
                <c:formatCode>General</c:formatCode>
                <c:ptCount val="3"/>
                <c:pt idx="0">
                  <c:v>100</c:v>
                </c:pt>
                <c:pt idx="1">
                  <c:v>1000</c:v>
                </c:pt>
                <c:pt idx="2">
                  <c:v>9314</c:v>
                </c:pt>
              </c:numCache>
            </c:numRef>
          </c:cat>
          <c:val>
            <c:numRef>
              <c:f>gauss2!$B$5:$D$5</c:f>
              <c:numCache>
                <c:formatCode>General</c:formatCode>
                <c:ptCount val="3"/>
                <c:pt idx="0">
                  <c:v>9.7000000000000003E-2</c:v>
                </c:pt>
                <c:pt idx="1">
                  <c:v>0.13</c:v>
                </c:pt>
                <c:pt idx="2">
                  <c:v>0.6</c:v>
                </c:pt>
              </c:numCache>
            </c:numRef>
          </c:val>
          <c:smooth val="0"/>
        </c:ser>
        <c:dLbls>
          <c:showLegendKey val="0"/>
          <c:showVal val="0"/>
          <c:showCatName val="0"/>
          <c:showSerName val="0"/>
          <c:showPercent val="0"/>
          <c:showBubbleSize val="0"/>
        </c:dLbls>
        <c:marker val="1"/>
        <c:smooth val="0"/>
        <c:axId val="224104176"/>
        <c:axId val="224507856"/>
      </c:lineChart>
      <c:catAx>
        <c:axId val="22410417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Roadnetwork</a:t>
                </a:r>
                <a:r>
                  <a:rPr lang="en-US" baseline="0"/>
                  <a:t> Edges</a:t>
                </a:r>
                <a:endParaRPr lang="en-US"/>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507856"/>
        <c:crossesAt val="0"/>
        <c:auto val="1"/>
        <c:lblAlgn val="ctr"/>
        <c:lblOffset val="100"/>
        <c:noMultiLvlLbl val="0"/>
      </c:catAx>
      <c:valAx>
        <c:axId val="224507856"/>
        <c:scaling>
          <c:logBase val="10"/>
          <c:orientation val="minMax"/>
          <c:min val="1.0000000000000002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10417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8783593010738275"/>
        </c:manualLayout>
      </c:layout>
      <c:lineChart>
        <c:grouping val="standard"/>
        <c:varyColors val="0"/>
        <c:ser>
          <c:idx val="0"/>
          <c:order val="0"/>
          <c:tx>
            <c:strRef>
              <c:f>cluster2!$A$2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cluster2!$B$1:$D$1</c:f>
              <c:numCache>
                <c:formatCode>General</c:formatCode>
                <c:ptCount val="3"/>
                <c:pt idx="0">
                  <c:v>100</c:v>
                </c:pt>
                <c:pt idx="1">
                  <c:v>1000</c:v>
                </c:pt>
                <c:pt idx="2">
                  <c:v>9314</c:v>
                </c:pt>
              </c:numCache>
            </c:numRef>
          </c:cat>
          <c:val>
            <c:numRef>
              <c:f>cluster2!$B$2:$D$2</c:f>
              <c:numCache>
                <c:formatCode>General</c:formatCode>
                <c:ptCount val="3"/>
                <c:pt idx="0">
                  <c:v>0.72</c:v>
                </c:pt>
                <c:pt idx="1">
                  <c:v>0.72</c:v>
                </c:pt>
                <c:pt idx="2">
                  <c:v>0.73</c:v>
                </c:pt>
              </c:numCache>
            </c:numRef>
          </c:val>
          <c:smooth val="0"/>
        </c:ser>
        <c:ser>
          <c:idx val="1"/>
          <c:order val="1"/>
          <c:tx>
            <c:strRef>
              <c:f>cluster2!$A$3</c:f>
              <c:strCache>
                <c:ptCount val="1"/>
                <c:pt idx="0">
                  <c:v>Baseline</c:v>
                </c:pt>
              </c:strCache>
            </c:strRef>
          </c:tx>
          <c:spPr>
            <a:ln w="28575" cap="rnd">
              <a:solidFill>
                <a:schemeClr val="tx1"/>
              </a:solidFill>
              <a:round/>
            </a:ln>
            <a:effectLst/>
          </c:spPr>
          <c:marker>
            <c:symbol val="x"/>
            <c:size val="10"/>
            <c:spPr>
              <a:noFill/>
              <a:ln w="9525">
                <a:solidFill>
                  <a:schemeClr val="tx1"/>
                </a:solidFill>
              </a:ln>
              <a:effectLst/>
            </c:spPr>
          </c:marker>
          <c:cat>
            <c:numRef>
              <c:f>cluster2!$B$1:$D$1</c:f>
              <c:numCache>
                <c:formatCode>General</c:formatCode>
                <c:ptCount val="3"/>
                <c:pt idx="0">
                  <c:v>100</c:v>
                </c:pt>
                <c:pt idx="1">
                  <c:v>1000</c:v>
                </c:pt>
                <c:pt idx="2">
                  <c:v>9314</c:v>
                </c:pt>
              </c:numCache>
            </c:numRef>
          </c:cat>
          <c:val>
            <c:numRef>
              <c:f>cluster2!$B$3:$D$3</c:f>
              <c:numCache>
                <c:formatCode>General</c:formatCode>
                <c:ptCount val="3"/>
                <c:pt idx="0">
                  <c:v>1.218</c:v>
                </c:pt>
                <c:pt idx="1">
                  <c:v>1.641</c:v>
                </c:pt>
                <c:pt idx="2">
                  <c:v>2.4500000000000002</c:v>
                </c:pt>
              </c:numCache>
            </c:numRef>
          </c:val>
          <c:smooth val="0"/>
        </c:ser>
        <c:ser>
          <c:idx val="2"/>
          <c:order val="2"/>
          <c:tx>
            <c:strRef>
              <c:f>cluster2!$A$4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cluster2!$B$1:$D$1</c:f>
              <c:numCache>
                <c:formatCode>General</c:formatCode>
                <c:ptCount val="3"/>
                <c:pt idx="0">
                  <c:v>100</c:v>
                </c:pt>
                <c:pt idx="1">
                  <c:v>1000</c:v>
                </c:pt>
                <c:pt idx="2">
                  <c:v>9314</c:v>
                </c:pt>
              </c:numCache>
            </c:numRef>
          </c:cat>
          <c:val>
            <c:numRef>
              <c:f>cluster2!$B$4:$D$4</c:f>
              <c:numCache>
                <c:formatCode>General</c:formatCode>
                <c:ptCount val="3"/>
                <c:pt idx="0">
                  <c:v>3.0000000000000001E-3</c:v>
                </c:pt>
                <c:pt idx="1">
                  <c:v>4.0000000000000001E-3</c:v>
                </c:pt>
                <c:pt idx="2">
                  <c:v>4.0000000000000001E-3</c:v>
                </c:pt>
              </c:numCache>
            </c:numRef>
          </c:val>
          <c:smooth val="0"/>
        </c:ser>
        <c:ser>
          <c:idx val="3"/>
          <c:order val="3"/>
          <c:tx>
            <c:strRef>
              <c:f>cluster2!$A$5</c:f>
              <c:strCache>
                <c:ptCount val="1"/>
                <c:pt idx="0">
                  <c:v>Cloud</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cluster2!$B$1:$D$1</c:f>
              <c:numCache>
                <c:formatCode>General</c:formatCode>
                <c:ptCount val="3"/>
                <c:pt idx="0">
                  <c:v>100</c:v>
                </c:pt>
                <c:pt idx="1">
                  <c:v>1000</c:v>
                </c:pt>
                <c:pt idx="2">
                  <c:v>9314</c:v>
                </c:pt>
              </c:numCache>
            </c:numRef>
          </c:cat>
          <c:val>
            <c:numRef>
              <c:f>cluster2!$B$5:$D$5</c:f>
              <c:numCache>
                <c:formatCode>General</c:formatCode>
                <c:ptCount val="3"/>
                <c:pt idx="0">
                  <c:v>8.8999999999999996E-2</c:v>
                </c:pt>
                <c:pt idx="1">
                  <c:v>9.5000000000000001E-2</c:v>
                </c:pt>
                <c:pt idx="2">
                  <c:v>0.12</c:v>
                </c:pt>
              </c:numCache>
            </c:numRef>
          </c:val>
          <c:smooth val="0"/>
        </c:ser>
        <c:dLbls>
          <c:showLegendKey val="0"/>
          <c:showVal val="0"/>
          <c:showCatName val="0"/>
          <c:showSerName val="0"/>
          <c:showPercent val="0"/>
          <c:showBubbleSize val="0"/>
        </c:dLbls>
        <c:marker val="1"/>
        <c:smooth val="0"/>
        <c:axId val="224511776"/>
        <c:axId val="224512336"/>
      </c:lineChart>
      <c:catAx>
        <c:axId val="22451177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Roadnetwork</a:t>
                </a:r>
                <a:r>
                  <a:rPr lang="en-US" baseline="0"/>
                  <a:t> Edges</a:t>
                </a:r>
                <a:endParaRPr lang="en-US"/>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512336"/>
        <c:crossesAt val="0"/>
        <c:auto val="1"/>
        <c:lblAlgn val="ctr"/>
        <c:lblOffset val="100"/>
        <c:noMultiLvlLbl val="0"/>
      </c:catAx>
      <c:valAx>
        <c:axId val="224512336"/>
        <c:scaling>
          <c:logBase val="10"/>
          <c:orientation val="minMax"/>
          <c:min val="1.0000000000000002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51177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08835129430064"/>
          <c:y val="0.10283711862703086"/>
          <c:w val="0.71002103161377117"/>
          <c:h val="0.65521688066405315"/>
        </c:manualLayout>
      </c:layout>
      <c:lineChart>
        <c:grouping val="standard"/>
        <c:varyColors val="0"/>
        <c:ser>
          <c:idx val="0"/>
          <c:order val="0"/>
          <c:tx>
            <c:strRef>
              <c:f>cluster3!$A$6</c:f>
              <c:strCache>
                <c:ptCount val="1"/>
                <c:pt idx="0">
                  <c:v>Cloud</c:v>
                </c:pt>
              </c:strCache>
            </c:strRef>
          </c:tx>
          <c:spPr>
            <a:ln w="28575" cap="rnd">
              <a:solidFill>
                <a:schemeClr val="tx1"/>
              </a:solidFill>
              <a:round/>
            </a:ln>
            <a:effectLst/>
          </c:spPr>
          <c:marker>
            <c:symbol val="triangle"/>
            <c:size val="5"/>
            <c:spPr>
              <a:solidFill>
                <a:schemeClr val="tx1"/>
              </a:solidFill>
              <a:ln w="9525">
                <a:solidFill>
                  <a:schemeClr val="tx1"/>
                </a:solidFill>
              </a:ln>
              <a:effectLst/>
            </c:spPr>
          </c:marker>
          <c:cat>
            <c:strRef>
              <c:f>cluster3!$B$5:$K$5</c:f>
              <c:strCache>
                <c:ptCount val="10"/>
                <c:pt idx="0">
                  <c:v>Q1</c:v>
                </c:pt>
                <c:pt idx="1">
                  <c:v>Q2</c:v>
                </c:pt>
                <c:pt idx="2">
                  <c:v>Q3</c:v>
                </c:pt>
                <c:pt idx="3">
                  <c:v>Q4</c:v>
                </c:pt>
                <c:pt idx="4">
                  <c:v>Q5</c:v>
                </c:pt>
                <c:pt idx="5">
                  <c:v>Q6</c:v>
                </c:pt>
                <c:pt idx="6">
                  <c:v>Q7</c:v>
                </c:pt>
                <c:pt idx="7">
                  <c:v>Q8</c:v>
                </c:pt>
                <c:pt idx="8">
                  <c:v>Q9</c:v>
                </c:pt>
                <c:pt idx="9">
                  <c:v>Q10</c:v>
                </c:pt>
              </c:strCache>
            </c:strRef>
          </c:cat>
          <c:val>
            <c:numRef>
              <c:f>cluster3!$B$6:$K$6</c:f>
              <c:numCache>
                <c:formatCode>0.00</c:formatCode>
                <c:ptCount val="10"/>
                <c:pt idx="0">
                  <c:v>12.616822429906541</c:v>
                </c:pt>
                <c:pt idx="1">
                  <c:v>15</c:v>
                </c:pt>
                <c:pt idx="2">
                  <c:v>10.364071219771457</c:v>
                </c:pt>
                <c:pt idx="3">
                  <c:v>13.290559120073326</c:v>
                </c:pt>
                <c:pt idx="4">
                  <c:v>11.31687242798354</c:v>
                </c:pt>
                <c:pt idx="5">
                  <c:v>11.801457827143354</c:v>
                </c:pt>
                <c:pt idx="6">
                  <c:v>14.444444444444445</c:v>
                </c:pt>
                <c:pt idx="7">
                  <c:v>13.962445835339432</c:v>
                </c:pt>
                <c:pt idx="8">
                  <c:v>12.348262871494351</c:v>
                </c:pt>
                <c:pt idx="9">
                  <c:v>15</c:v>
                </c:pt>
              </c:numCache>
            </c:numRef>
          </c:val>
          <c:smooth val="0"/>
        </c:ser>
        <c:dLbls>
          <c:showLegendKey val="0"/>
          <c:showVal val="0"/>
          <c:showCatName val="0"/>
          <c:showSerName val="0"/>
          <c:showPercent val="0"/>
          <c:showBubbleSize val="0"/>
        </c:dLbls>
        <c:marker val="1"/>
        <c:smooth val="0"/>
        <c:axId val="224514576"/>
        <c:axId val="224515136"/>
      </c:lineChart>
      <c:catAx>
        <c:axId val="224514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515136"/>
        <c:crossesAt val="1"/>
        <c:auto val="1"/>
        <c:lblAlgn val="ctr"/>
        <c:lblOffset val="100"/>
        <c:noMultiLvlLbl val="0"/>
      </c:catAx>
      <c:valAx>
        <c:axId val="224515136"/>
        <c:scaling>
          <c:logBase val="2"/>
          <c:orientation val="minMax"/>
          <c:max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Ratio (%)</a:t>
                </a:r>
                <a:endParaRPr lang="zh-TW"/>
              </a:p>
            </c:rich>
          </c:tx>
          <c:layout>
            <c:manualLayout>
              <c:xMode val="edge"/>
              <c:yMode val="edge"/>
              <c:x val="0"/>
              <c:y val="0.235615807346623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514576"/>
        <c:crosses val="autoZero"/>
        <c:crossBetween val="between"/>
      </c:valAx>
      <c:spPr>
        <a:noFill/>
        <a:ln>
          <a:noFill/>
        </a:ln>
        <a:effectLst/>
      </c:spPr>
    </c:plotArea>
    <c:legend>
      <c:legendPos val="r"/>
      <c:layout>
        <c:manualLayout>
          <c:xMode val="edge"/>
          <c:yMode val="edge"/>
          <c:x val="0.6420394449454877"/>
          <c:y val="2.5700147535539262E-2"/>
          <c:w val="0.34602905327440592"/>
          <c:h val="6.4177827674375104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503722616999748"/>
          <c:y val="0.10283725640347237"/>
          <c:w val="0.72496277383000252"/>
          <c:h val="0.70826204050142827"/>
        </c:manualLayout>
      </c:layout>
      <c:lineChart>
        <c:grouping val="standard"/>
        <c:varyColors val="0"/>
        <c:ser>
          <c:idx val="0"/>
          <c:order val="0"/>
          <c:tx>
            <c:strRef>
              <c:f>gauss3!$A$6</c:f>
              <c:strCache>
                <c:ptCount val="1"/>
                <c:pt idx="0">
                  <c:v>Cloud</c:v>
                </c:pt>
              </c:strCache>
            </c:strRef>
          </c:tx>
          <c:spPr>
            <a:ln w="28575" cap="rnd">
              <a:solidFill>
                <a:schemeClr val="tx1"/>
              </a:solidFill>
              <a:round/>
            </a:ln>
            <a:effectLst/>
          </c:spPr>
          <c:marker>
            <c:symbol val="triangle"/>
            <c:size val="5"/>
            <c:spPr>
              <a:solidFill>
                <a:schemeClr val="tx1"/>
              </a:solidFill>
              <a:ln w="9525">
                <a:solidFill>
                  <a:schemeClr val="tx1"/>
                </a:solidFill>
              </a:ln>
              <a:effectLst/>
            </c:spPr>
          </c:marker>
          <c:cat>
            <c:strRef>
              <c:f>gauss3!$B$5:$K$5</c:f>
              <c:strCache>
                <c:ptCount val="10"/>
                <c:pt idx="0">
                  <c:v>Q1</c:v>
                </c:pt>
                <c:pt idx="1">
                  <c:v>Q2</c:v>
                </c:pt>
                <c:pt idx="2">
                  <c:v>Q3</c:v>
                </c:pt>
                <c:pt idx="3">
                  <c:v>Q4</c:v>
                </c:pt>
                <c:pt idx="4">
                  <c:v>Q5</c:v>
                </c:pt>
                <c:pt idx="5">
                  <c:v>Q6</c:v>
                </c:pt>
                <c:pt idx="6">
                  <c:v>Q7</c:v>
                </c:pt>
                <c:pt idx="7">
                  <c:v>Q8</c:v>
                </c:pt>
                <c:pt idx="8">
                  <c:v>Q9</c:v>
                </c:pt>
                <c:pt idx="9">
                  <c:v>Q10</c:v>
                </c:pt>
              </c:strCache>
            </c:strRef>
          </c:cat>
          <c:val>
            <c:numRef>
              <c:f>gauss3!$B$6:$K$6</c:f>
              <c:numCache>
                <c:formatCode>0.00</c:formatCode>
                <c:ptCount val="10"/>
                <c:pt idx="0">
                  <c:v>12.616822429906541</c:v>
                </c:pt>
                <c:pt idx="1">
                  <c:v>14.285714285714286</c:v>
                </c:pt>
                <c:pt idx="2">
                  <c:v>10.364071219771457</c:v>
                </c:pt>
                <c:pt idx="3">
                  <c:v>13.290559120073326</c:v>
                </c:pt>
                <c:pt idx="4">
                  <c:v>11.31687242798354</c:v>
                </c:pt>
                <c:pt idx="5">
                  <c:v>11.801457827143354</c:v>
                </c:pt>
                <c:pt idx="6">
                  <c:v>14.444444444444445</c:v>
                </c:pt>
                <c:pt idx="7">
                  <c:v>13.962445835339432</c:v>
                </c:pt>
                <c:pt idx="8">
                  <c:v>12.348262871494351</c:v>
                </c:pt>
                <c:pt idx="9">
                  <c:v>15</c:v>
                </c:pt>
              </c:numCache>
            </c:numRef>
          </c:val>
          <c:smooth val="0"/>
        </c:ser>
        <c:dLbls>
          <c:showLegendKey val="0"/>
          <c:showVal val="0"/>
          <c:showCatName val="0"/>
          <c:showSerName val="0"/>
          <c:showPercent val="0"/>
          <c:showBubbleSize val="0"/>
        </c:dLbls>
        <c:marker val="1"/>
        <c:smooth val="0"/>
        <c:axId val="224517376"/>
        <c:axId val="224517936"/>
      </c:lineChart>
      <c:catAx>
        <c:axId val="224517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517936"/>
        <c:crossesAt val="1"/>
        <c:auto val="1"/>
        <c:lblAlgn val="ctr"/>
        <c:lblOffset val="100"/>
        <c:noMultiLvlLbl val="0"/>
      </c:catAx>
      <c:valAx>
        <c:axId val="224517936"/>
        <c:scaling>
          <c:logBase val="2"/>
          <c:orientation val="minMax"/>
          <c:max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Ratio (%)</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517376"/>
        <c:crosses val="autoZero"/>
        <c:crossBetween val="between"/>
      </c:valAx>
      <c:spPr>
        <a:noFill/>
        <a:ln>
          <a:noFill/>
        </a:ln>
        <a:effectLst/>
      </c:spPr>
    </c:plotArea>
    <c:legend>
      <c:legendPos val="r"/>
      <c:layout>
        <c:manualLayout>
          <c:xMode val="edge"/>
          <c:yMode val="edge"/>
          <c:x val="0.67632595714787491"/>
          <c:y val="2.5700147535539262E-2"/>
          <c:w val="0.31174290526239951"/>
          <c:h val="6.4177827674375104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27755524934483"/>
          <c:y val="0.10283725640347237"/>
          <c:w val="0.7435091241491143"/>
          <c:h val="0.64549545341020187"/>
        </c:manualLayout>
      </c:layout>
      <c:lineChart>
        <c:grouping val="standard"/>
        <c:varyColors val="0"/>
        <c:ser>
          <c:idx val="0"/>
          <c:order val="0"/>
          <c:tx>
            <c:strRef>
              <c:f>cluster3!$A$6</c:f>
              <c:strCache>
                <c:ptCount val="1"/>
                <c:pt idx="0">
                  <c:v>Cloud</c:v>
                </c:pt>
              </c:strCache>
            </c:strRef>
          </c:tx>
          <c:spPr>
            <a:ln w="28575" cap="rnd">
              <a:solidFill>
                <a:schemeClr val="tx1"/>
              </a:solidFill>
              <a:round/>
            </a:ln>
            <a:effectLst/>
          </c:spPr>
          <c:marker>
            <c:symbol val="triangle"/>
            <c:size val="5"/>
            <c:spPr>
              <a:solidFill>
                <a:schemeClr val="tx1"/>
              </a:solidFill>
              <a:ln w="9525">
                <a:solidFill>
                  <a:schemeClr val="tx1"/>
                </a:solidFill>
              </a:ln>
              <a:effectLst/>
            </c:spPr>
          </c:marker>
          <c:cat>
            <c:strRef>
              <c:f>cluster3!$B$5:$K$5</c:f>
              <c:strCache>
                <c:ptCount val="10"/>
                <c:pt idx="0">
                  <c:v>Q1</c:v>
                </c:pt>
                <c:pt idx="1">
                  <c:v>Q2</c:v>
                </c:pt>
                <c:pt idx="2">
                  <c:v>Q3</c:v>
                </c:pt>
                <c:pt idx="3">
                  <c:v>Q4</c:v>
                </c:pt>
                <c:pt idx="4">
                  <c:v>Q5</c:v>
                </c:pt>
                <c:pt idx="5">
                  <c:v>Q6</c:v>
                </c:pt>
                <c:pt idx="6">
                  <c:v>Q7</c:v>
                </c:pt>
                <c:pt idx="7">
                  <c:v>Q8</c:v>
                </c:pt>
                <c:pt idx="8">
                  <c:v>Q9</c:v>
                </c:pt>
                <c:pt idx="9">
                  <c:v>Q10</c:v>
                </c:pt>
              </c:strCache>
            </c:strRef>
          </c:cat>
          <c:val>
            <c:numRef>
              <c:f>cluster3!$B$6:$K$6</c:f>
              <c:numCache>
                <c:formatCode>0.00</c:formatCode>
                <c:ptCount val="10"/>
                <c:pt idx="0">
                  <c:v>12.616822429906541</c:v>
                </c:pt>
                <c:pt idx="1">
                  <c:v>15</c:v>
                </c:pt>
                <c:pt idx="2">
                  <c:v>10.364071219771457</c:v>
                </c:pt>
                <c:pt idx="3">
                  <c:v>13.290559120073326</c:v>
                </c:pt>
                <c:pt idx="4">
                  <c:v>11.31687242798354</c:v>
                </c:pt>
                <c:pt idx="5">
                  <c:v>11.801457827143354</c:v>
                </c:pt>
                <c:pt idx="6">
                  <c:v>14.444444444444445</c:v>
                </c:pt>
                <c:pt idx="7">
                  <c:v>13.962445835339432</c:v>
                </c:pt>
                <c:pt idx="8">
                  <c:v>12.348262871494351</c:v>
                </c:pt>
                <c:pt idx="9">
                  <c:v>15</c:v>
                </c:pt>
              </c:numCache>
            </c:numRef>
          </c:val>
          <c:smooth val="0"/>
        </c:ser>
        <c:dLbls>
          <c:showLegendKey val="0"/>
          <c:showVal val="0"/>
          <c:showCatName val="0"/>
          <c:showSerName val="0"/>
          <c:showPercent val="0"/>
          <c:showBubbleSize val="0"/>
        </c:dLbls>
        <c:marker val="1"/>
        <c:smooth val="0"/>
        <c:axId val="224520176"/>
        <c:axId val="224520736"/>
      </c:lineChart>
      <c:catAx>
        <c:axId val="224520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520736"/>
        <c:crossesAt val="1"/>
        <c:auto val="1"/>
        <c:lblAlgn val="ctr"/>
        <c:lblOffset val="100"/>
        <c:noMultiLvlLbl val="0"/>
      </c:catAx>
      <c:valAx>
        <c:axId val="224520736"/>
        <c:scaling>
          <c:logBase val="2"/>
          <c:orientation val="minMax"/>
          <c:max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Ratio (%)</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520176"/>
        <c:crosses val="autoZero"/>
        <c:crossBetween val="between"/>
      </c:valAx>
      <c:spPr>
        <a:noFill/>
        <a:ln>
          <a:noFill/>
        </a:ln>
        <a:effectLst/>
      </c:spPr>
    </c:plotArea>
    <c:legend>
      <c:legendPos val="r"/>
      <c:layout>
        <c:manualLayout>
          <c:xMode val="edge"/>
          <c:yMode val="edge"/>
          <c:x val="0.6469555898985262"/>
          <c:y val="2.5700147535539262E-2"/>
          <c:w val="0.34111306752454013"/>
          <c:h val="6.4177827674375104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6887331941850825"/>
        </c:manualLayout>
      </c:layout>
      <c:lineChart>
        <c:grouping val="standard"/>
        <c:varyColors val="0"/>
        <c:ser>
          <c:idx val="0"/>
          <c:order val="0"/>
          <c:tx>
            <c:strRef>
              <c:f>gauss1!$A$2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gauss1!$B$1:$D$1</c:f>
              <c:numCache>
                <c:formatCode>General</c:formatCode>
                <c:ptCount val="3"/>
                <c:pt idx="0">
                  <c:v>1</c:v>
                </c:pt>
                <c:pt idx="1">
                  <c:v>10</c:v>
                </c:pt>
                <c:pt idx="2">
                  <c:v>100</c:v>
                </c:pt>
              </c:numCache>
            </c:numRef>
          </c:cat>
          <c:val>
            <c:numRef>
              <c:f>gauss1!$B$2:$D$2</c:f>
              <c:numCache>
                <c:formatCode>General</c:formatCode>
                <c:ptCount val="3"/>
                <c:pt idx="0">
                  <c:v>1.78</c:v>
                </c:pt>
                <c:pt idx="1">
                  <c:v>1.8320000000000001</c:v>
                </c:pt>
                <c:pt idx="2">
                  <c:v>2.12</c:v>
                </c:pt>
              </c:numCache>
            </c:numRef>
          </c:val>
          <c:smooth val="0"/>
        </c:ser>
        <c:ser>
          <c:idx val="1"/>
          <c:order val="1"/>
          <c:tx>
            <c:strRef>
              <c:f>gauss1!$A$3</c:f>
              <c:strCache>
                <c:ptCount val="1"/>
                <c:pt idx="0">
                  <c:v>Baseline</c:v>
                </c:pt>
              </c:strCache>
            </c:strRef>
          </c:tx>
          <c:spPr>
            <a:ln w="28575" cap="rnd">
              <a:solidFill>
                <a:schemeClr val="tx1"/>
              </a:solidFill>
              <a:round/>
            </a:ln>
            <a:effectLst/>
          </c:spPr>
          <c:marker>
            <c:symbol val="x"/>
            <c:size val="10"/>
            <c:spPr>
              <a:noFill/>
              <a:ln w="9525">
                <a:solidFill>
                  <a:schemeClr val="tx1"/>
                </a:solidFill>
              </a:ln>
              <a:effectLst/>
            </c:spPr>
          </c:marker>
          <c:cat>
            <c:numRef>
              <c:f>gauss1!$B$1:$D$1</c:f>
              <c:numCache>
                <c:formatCode>General</c:formatCode>
                <c:ptCount val="3"/>
                <c:pt idx="0">
                  <c:v>1</c:v>
                </c:pt>
                <c:pt idx="1">
                  <c:v>10</c:v>
                </c:pt>
                <c:pt idx="2">
                  <c:v>100</c:v>
                </c:pt>
              </c:numCache>
            </c:numRef>
          </c:cat>
          <c:val>
            <c:numRef>
              <c:f>gauss1!$B$3:$D$3</c:f>
              <c:numCache>
                <c:formatCode>General</c:formatCode>
                <c:ptCount val="3"/>
                <c:pt idx="0">
                  <c:v>3.92</c:v>
                </c:pt>
                <c:pt idx="1">
                  <c:v>3.94</c:v>
                </c:pt>
                <c:pt idx="2">
                  <c:v>4.12</c:v>
                </c:pt>
              </c:numCache>
            </c:numRef>
          </c:val>
          <c:smooth val="0"/>
        </c:ser>
        <c:ser>
          <c:idx val="2"/>
          <c:order val="2"/>
          <c:tx>
            <c:strRef>
              <c:f>gauss1!$A$4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gauss1!$B$1:$D$1</c:f>
              <c:numCache>
                <c:formatCode>General</c:formatCode>
                <c:ptCount val="3"/>
                <c:pt idx="0">
                  <c:v>1</c:v>
                </c:pt>
                <c:pt idx="1">
                  <c:v>10</c:v>
                </c:pt>
                <c:pt idx="2">
                  <c:v>100</c:v>
                </c:pt>
              </c:numCache>
            </c:numRef>
          </c:cat>
          <c:val>
            <c:numRef>
              <c:f>gauss1!$B$4:$D$4</c:f>
              <c:numCache>
                <c:formatCode>General</c:formatCode>
                <c:ptCount val="3"/>
                <c:pt idx="0">
                  <c:v>0.1</c:v>
                </c:pt>
                <c:pt idx="1">
                  <c:v>0.1</c:v>
                </c:pt>
                <c:pt idx="2">
                  <c:v>0.15</c:v>
                </c:pt>
              </c:numCache>
            </c:numRef>
          </c:val>
          <c:smooth val="0"/>
        </c:ser>
        <c:ser>
          <c:idx val="3"/>
          <c:order val="3"/>
          <c:tx>
            <c:strRef>
              <c:f>gauss1!$A$5</c:f>
              <c:strCache>
                <c:ptCount val="1"/>
                <c:pt idx="0">
                  <c:v>Cloud</c:v>
                </c:pt>
              </c:strCache>
            </c:strRef>
          </c:tx>
          <c:spPr>
            <a:ln w="28575" cap="rnd">
              <a:solidFill>
                <a:schemeClr val="tx1"/>
              </a:solidFill>
              <a:round/>
            </a:ln>
            <a:effectLst/>
          </c:spPr>
          <c:marker>
            <c:symbol val="triangle"/>
            <c:size val="10"/>
            <c:spPr>
              <a:solidFill>
                <a:schemeClr val="tx1"/>
              </a:solidFill>
              <a:ln w="9525">
                <a:noFill/>
              </a:ln>
              <a:effectLst/>
            </c:spPr>
          </c:marker>
          <c:cat>
            <c:numRef>
              <c:f>gauss1!$B$1:$D$1</c:f>
              <c:numCache>
                <c:formatCode>General</c:formatCode>
                <c:ptCount val="3"/>
                <c:pt idx="0">
                  <c:v>1</c:v>
                </c:pt>
                <c:pt idx="1">
                  <c:v>10</c:v>
                </c:pt>
                <c:pt idx="2">
                  <c:v>100</c:v>
                </c:pt>
              </c:numCache>
            </c:numRef>
          </c:cat>
          <c:val>
            <c:numRef>
              <c:f>gauss1!$B$5:$D$5</c:f>
              <c:numCache>
                <c:formatCode>General</c:formatCode>
                <c:ptCount val="3"/>
                <c:pt idx="0">
                  <c:v>0.86</c:v>
                </c:pt>
                <c:pt idx="1">
                  <c:v>0.96</c:v>
                </c:pt>
                <c:pt idx="2">
                  <c:v>1.06</c:v>
                </c:pt>
              </c:numCache>
            </c:numRef>
          </c:val>
          <c:smooth val="0"/>
        </c:ser>
        <c:dLbls>
          <c:showLegendKey val="0"/>
          <c:showVal val="0"/>
          <c:showCatName val="0"/>
          <c:showSerName val="0"/>
          <c:showPercent val="0"/>
          <c:showBubbleSize val="0"/>
        </c:dLbls>
        <c:marker val="1"/>
        <c:smooth val="0"/>
        <c:axId val="71821664"/>
        <c:axId val="71820544"/>
      </c:lineChart>
      <c:catAx>
        <c:axId val="718216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Flooded Regions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1820544"/>
        <c:crossesAt val="0"/>
        <c:auto val="1"/>
        <c:lblAlgn val="ctr"/>
        <c:lblOffset val="100"/>
        <c:noMultiLvlLbl val="0"/>
      </c:catAx>
      <c:valAx>
        <c:axId val="71820544"/>
        <c:scaling>
          <c:logBase val="10"/>
          <c:orientation val="minMax"/>
          <c:min val="1.0000000000000002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1821664"/>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4505490439142621"/>
        </c:manualLayout>
      </c:layout>
      <c:lineChart>
        <c:grouping val="standard"/>
        <c:varyColors val="0"/>
        <c:ser>
          <c:idx val="0"/>
          <c:order val="0"/>
          <c:tx>
            <c:strRef>
              <c:f>cluster1!$A$2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cluster1!$B$1:$D$1</c:f>
              <c:numCache>
                <c:formatCode>General</c:formatCode>
                <c:ptCount val="3"/>
                <c:pt idx="0">
                  <c:v>1</c:v>
                </c:pt>
                <c:pt idx="1">
                  <c:v>10</c:v>
                </c:pt>
                <c:pt idx="2">
                  <c:v>100</c:v>
                </c:pt>
              </c:numCache>
            </c:numRef>
          </c:cat>
          <c:val>
            <c:numRef>
              <c:f>cluster1!$B$2:$D$2</c:f>
              <c:numCache>
                <c:formatCode>General</c:formatCode>
                <c:ptCount val="3"/>
                <c:pt idx="0">
                  <c:v>1.2689999999999999</c:v>
                </c:pt>
                <c:pt idx="1">
                  <c:v>0.68</c:v>
                </c:pt>
                <c:pt idx="2">
                  <c:v>0.64</c:v>
                </c:pt>
              </c:numCache>
            </c:numRef>
          </c:val>
          <c:smooth val="0"/>
        </c:ser>
        <c:ser>
          <c:idx val="1"/>
          <c:order val="1"/>
          <c:tx>
            <c:strRef>
              <c:f>cluster1!$A$3</c:f>
              <c:strCache>
                <c:ptCount val="1"/>
                <c:pt idx="0">
                  <c:v>Baseline</c:v>
                </c:pt>
              </c:strCache>
            </c:strRef>
          </c:tx>
          <c:spPr>
            <a:ln w="28575" cap="rnd">
              <a:solidFill>
                <a:schemeClr val="tx1"/>
              </a:solidFill>
              <a:round/>
            </a:ln>
            <a:effectLst/>
          </c:spPr>
          <c:marker>
            <c:symbol val="x"/>
            <c:size val="10"/>
            <c:spPr>
              <a:noFill/>
              <a:ln w="9525">
                <a:solidFill>
                  <a:schemeClr val="tx1"/>
                </a:solidFill>
              </a:ln>
              <a:effectLst/>
            </c:spPr>
          </c:marker>
          <c:cat>
            <c:numRef>
              <c:f>cluster1!$B$1:$D$1</c:f>
              <c:numCache>
                <c:formatCode>General</c:formatCode>
                <c:ptCount val="3"/>
                <c:pt idx="0">
                  <c:v>1</c:v>
                </c:pt>
                <c:pt idx="1">
                  <c:v>10</c:v>
                </c:pt>
                <c:pt idx="2">
                  <c:v>100</c:v>
                </c:pt>
              </c:numCache>
            </c:numRef>
          </c:cat>
          <c:val>
            <c:numRef>
              <c:f>cluster1!$B$3:$D$3</c:f>
              <c:numCache>
                <c:formatCode>General</c:formatCode>
                <c:ptCount val="3"/>
                <c:pt idx="0">
                  <c:v>3.31</c:v>
                </c:pt>
                <c:pt idx="1">
                  <c:v>2.52</c:v>
                </c:pt>
                <c:pt idx="2">
                  <c:v>2.44</c:v>
                </c:pt>
              </c:numCache>
            </c:numRef>
          </c:val>
          <c:smooth val="0"/>
        </c:ser>
        <c:ser>
          <c:idx val="2"/>
          <c:order val="2"/>
          <c:tx>
            <c:strRef>
              <c:f>cluster1!$A$4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cluster1!$B$1:$D$1</c:f>
              <c:numCache>
                <c:formatCode>General</c:formatCode>
                <c:ptCount val="3"/>
                <c:pt idx="0">
                  <c:v>1</c:v>
                </c:pt>
                <c:pt idx="1">
                  <c:v>10</c:v>
                </c:pt>
                <c:pt idx="2">
                  <c:v>100</c:v>
                </c:pt>
              </c:numCache>
            </c:numRef>
          </c:cat>
          <c:val>
            <c:numRef>
              <c:f>cluster1!$B$4:$D$4</c:f>
              <c:numCache>
                <c:formatCode>General</c:formatCode>
                <c:ptCount val="3"/>
                <c:pt idx="0">
                  <c:v>3.0000000000000001E-3</c:v>
                </c:pt>
                <c:pt idx="1">
                  <c:v>4.0000000000000001E-3</c:v>
                </c:pt>
                <c:pt idx="2">
                  <c:v>0.15</c:v>
                </c:pt>
              </c:numCache>
            </c:numRef>
          </c:val>
          <c:smooth val="0"/>
        </c:ser>
        <c:ser>
          <c:idx val="3"/>
          <c:order val="3"/>
          <c:tx>
            <c:strRef>
              <c:f>cluster1!$A$5</c:f>
              <c:strCache>
                <c:ptCount val="1"/>
                <c:pt idx="0">
                  <c:v>Cloud</c:v>
                </c:pt>
              </c:strCache>
            </c:strRef>
          </c:tx>
          <c:spPr>
            <a:ln w="28575" cap="rnd">
              <a:solidFill>
                <a:schemeClr val="tx1"/>
              </a:solidFill>
              <a:round/>
            </a:ln>
            <a:effectLst/>
          </c:spPr>
          <c:marker>
            <c:symbol val="triangle"/>
            <c:size val="10"/>
            <c:spPr>
              <a:solidFill>
                <a:schemeClr val="tx1"/>
              </a:solidFill>
              <a:ln w="9525">
                <a:noFill/>
              </a:ln>
              <a:effectLst/>
            </c:spPr>
          </c:marker>
          <c:cat>
            <c:numRef>
              <c:f>cluster1!$B$1:$D$1</c:f>
              <c:numCache>
                <c:formatCode>General</c:formatCode>
                <c:ptCount val="3"/>
                <c:pt idx="0">
                  <c:v>1</c:v>
                </c:pt>
                <c:pt idx="1">
                  <c:v>10</c:v>
                </c:pt>
                <c:pt idx="2">
                  <c:v>100</c:v>
                </c:pt>
              </c:numCache>
            </c:numRef>
          </c:cat>
          <c:val>
            <c:numRef>
              <c:f>cluster1!$B$5:$D$5</c:f>
              <c:numCache>
                <c:formatCode>General</c:formatCode>
                <c:ptCount val="3"/>
                <c:pt idx="0">
                  <c:v>0.43</c:v>
                </c:pt>
                <c:pt idx="1">
                  <c:v>0.44</c:v>
                </c:pt>
                <c:pt idx="2">
                  <c:v>0.56000000000000005</c:v>
                </c:pt>
              </c:numCache>
            </c:numRef>
          </c:val>
          <c:smooth val="0"/>
        </c:ser>
        <c:dLbls>
          <c:showLegendKey val="0"/>
          <c:showVal val="0"/>
          <c:showCatName val="0"/>
          <c:showSerName val="0"/>
          <c:showPercent val="0"/>
          <c:showBubbleSize val="0"/>
        </c:dLbls>
        <c:marker val="1"/>
        <c:smooth val="0"/>
        <c:axId val="222535296"/>
        <c:axId val="222535856"/>
      </c:lineChart>
      <c:catAx>
        <c:axId val="22253529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Flooded Regions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2535856"/>
        <c:crossesAt val="0"/>
        <c:auto val="1"/>
        <c:lblAlgn val="ctr"/>
        <c:lblOffset val="100"/>
        <c:noMultiLvlLbl val="0"/>
      </c:catAx>
      <c:valAx>
        <c:axId val="222535856"/>
        <c:scaling>
          <c:logBase val="10"/>
          <c:orientation val="minMax"/>
          <c:min val="1.0000000000000002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253529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6775373211390754"/>
        </c:manualLayout>
      </c:layout>
      <c:lineChart>
        <c:grouping val="standard"/>
        <c:varyColors val="0"/>
        <c:ser>
          <c:idx val="0"/>
          <c:order val="0"/>
          <c:tx>
            <c:strRef>
              <c:f>rand1!$A$2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rand1!$B$1:$D$1</c:f>
              <c:numCache>
                <c:formatCode>General</c:formatCode>
                <c:ptCount val="3"/>
                <c:pt idx="0">
                  <c:v>1</c:v>
                </c:pt>
                <c:pt idx="1">
                  <c:v>10</c:v>
                </c:pt>
                <c:pt idx="2">
                  <c:v>100</c:v>
                </c:pt>
              </c:numCache>
            </c:numRef>
          </c:cat>
          <c:val>
            <c:numRef>
              <c:f>rand1!$B$2:$D$2</c:f>
              <c:numCache>
                <c:formatCode>General</c:formatCode>
                <c:ptCount val="3"/>
                <c:pt idx="0">
                  <c:v>1.69</c:v>
                </c:pt>
                <c:pt idx="1">
                  <c:v>1.81</c:v>
                </c:pt>
                <c:pt idx="2">
                  <c:v>2.11</c:v>
                </c:pt>
              </c:numCache>
            </c:numRef>
          </c:val>
          <c:smooth val="0"/>
        </c:ser>
        <c:ser>
          <c:idx val="1"/>
          <c:order val="1"/>
          <c:tx>
            <c:strRef>
              <c:f>rand1!$A$3</c:f>
              <c:strCache>
                <c:ptCount val="1"/>
                <c:pt idx="0">
                  <c:v>Baseline</c:v>
                </c:pt>
              </c:strCache>
            </c:strRef>
          </c:tx>
          <c:spPr>
            <a:ln w="28575" cap="rnd" cmpd="sng">
              <a:solidFill>
                <a:schemeClr val="tx1"/>
              </a:solidFill>
              <a:round/>
              <a:tailEnd w="sm" len="sm"/>
            </a:ln>
            <a:effectLst/>
          </c:spPr>
          <c:marker>
            <c:symbol val="x"/>
            <c:size val="10"/>
            <c:spPr>
              <a:noFill/>
              <a:ln w="9525">
                <a:solidFill>
                  <a:schemeClr val="tx1"/>
                </a:solidFill>
              </a:ln>
              <a:effectLst/>
            </c:spPr>
          </c:marker>
          <c:cat>
            <c:numRef>
              <c:f>rand1!$B$1:$D$1</c:f>
              <c:numCache>
                <c:formatCode>General</c:formatCode>
                <c:ptCount val="3"/>
                <c:pt idx="0">
                  <c:v>1</c:v>
                </c:pt>
                <c:pt idx="1">
                  <c:v>10</c:v>
                </c:pt>
                <c:pt idx="2">
                  <c:v>100</c:v>
                </c:pt>
              </c:numCache>
            </c:numRef>
          </c:cat>
          <c:val>
            <c:numRef>
              <c:f>rand1!$B$3:$D$3</c:f>
              <c:numCache>
                <c:formatCode>General</c:formatCode>
                <c:ptCount val="3"/>
                <c:pt idx="0">
                  <c:v>3.75</c:v>
                </c:pt>
                <c:pt idx="1">
                  <c:v>3.98</c:v>
                </c:pt>
                <c:pt idx="2">
                  <c:v>4.18</c:v>
                </c:pt>
              </c:numCache>
            </c:numRef>
          </c:val>
          <c:smooth val="0"/>
        </c:ser>
        <c:ser>
          <c:idx val="2"/>
          <c:order val="2"/>
          <c:tx>
            <c:strRef>
              <c:f>rand1!$A$4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rand1!$B$1:$D$1</c:f>
              <c:numCache>
                <c:formatCode>General</c:formatCode>
                <c:ptCount val="3"/>
                <c:pt idx="0">
                  <c:v>1</c:v>
                </c:pt>
                <c:pt idx="1">
                  <c:v>10</c:v>
                </c:pt>
                <c:pt idx="2">
                  <c:v>100</c:v>
                </c:pt>
              </c:numCache>
            </c:numRef>
          </c:cat>
          <c:val>
            <c:numRef>
              <c:f>rand1!$B$4:$D$4</c:f>
              <c:numCache>
                <c:formatCode>General</c:formatCode>
                <c:ptCount val="3"/>
                <c:pt idx="0">
                  <c:v>4.0000000000000001E-3</c:v>
                </c:pt>
                <c:pt idx="1">
                  <c:v>0.04</c:v>
                </c:pt>
                <c:pt idx="2">
                  <c:v>0.1</c:v>
                </c:pt>
              </c:numCache>
            </c:numRef>
          </c:val>
          <c:smooth val="0"/>
        </c:ser>
        <c:ser>
          <c:idx val="3"/>
          <c:order val="3"/>
          <c:tx>
            <c:strRef>
              <c:f>rand1!$A$5</c:f>
              <c:strCache>
                <c:ptCount val="1"/>
                <c:pt idx="0">
                  <c:v>Cloud</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rand1!$B$1:$D$1</c:f>
              <c:numCache>
                <c:formatCode>General</c:formatCode>
                <c:ptCount val="3"/>
                <c:pt idx="0">
                  <c:v>1</c:v>
                </c:pt>
                <c:pt idx="1">
                  <c:v>10</c:v>
                </c:pt>
                <c:pt idx="2">
                  <c:v>100</c:v>
                </c:pt>
              </c:numCache>
            </c:numRef>
          </c:cat>
          <c:val>
            <c:numRef>
              <c:f>rand1!$B$5:$D$5</c:f>
              <c:numCache>
                <c:formatCode>General</c:formatCode>
                <c:ptCount val="3"/>
                <c:pt idx="0">
                  <c:v>0.46</c:v>
                </c:pt>
                <c:pt idx="1">
                  <c:v>0.47</c:v>
                </c:pt>
                <c:pt idx="2">
                  <c:v>0.48</c:v>
                </c:pt>
              </c:numCache>
            </c:numRef>
          </c:val>
          <c:smooth val="0"/>
        </c:ser>
        <c:dLbls>
          <c:showLegendKey val="0"/>
          <c:showVal val="0"/>
          <c:showCatName val="0"/>
          <c:showSerName val="0"/>
          <c:showPercent val="0"/>
          <c:showBubbleSize val="0"/>
        </c:dLbls>
        <c:marker val="1"/>
        <c:smooth val="0"/>
        <c:axId val="223031936"/>
        <c:axId val="223032496"/>
      </c:lineChart>
      <c:catAx>
        <c:axId val="22303193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Flooded Regions</a:t>
                </a:r>
              </a:p>
            </c:rich>
          </c:tx>
          <c:layout>
            <c:manualLayout>
              <c:xMode val="edge"/>
              <c:yMode val="edge"/>
              <c:x val="0.22481471553950552"/>
              <c:y val="0.8810962815838001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3032496"/>
        <c:crossesAt val="0"/>
        <c:auto val="1"/>
        <c:lblAlgn val="ctr"/>
        <c:lblOffset val="100"/>
        <c:noMultiLvlLbl val="0"/>
      </c:catAx>
      <c:valAx>
        <c:axId val="223032496"/>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303193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6887331941850825"/>
        </c:manualLayout>
      </c:layout>
      <c:lineChart>
        <c:grouping val="standard"/>
        <c:varyColors val="0"/>
        <c:ser>
          <c:idx val="0"/>
          <c:order val="0"/>
          <c:tx>
            <c:strRef>
              <c:f>gauss1!$A$2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gauss1!$B$1:$D$1</c:f>
              <c:numCache>
                <c:formatCode>General</c:formatCode>
                <c:ptCount val="3"/>
                <c:pt idx="0">
                  <c:v>1</c:v>
                </c:pt>
                <c:pt idx="1">
                  <c:v>10</c:v>
                </c:pt>
                <c:pt idx="2">
                  <c:v>100</c:v>
                </c:pt>
              </c:numCache>
            </c:numRef>
          </c:cat>
          <c:val>
            <c:numRef>
              <c:f>gauss1!$B$2:$D$2</c:f>
              <c:numCache>
                <c:formatCode>General</c:formatCode>
                <c:ptCount val="3"/>
                <c:pt idx="0">
                  <c:v>1.78</c:v>
                </c:pt>
                <c:pt idx="1">
                  <c:v>1.8320000000000001</c:v>
                </c:pt>
                <c:pt idx="2">
                  <c:v>2.12</c:v>
                </c:pt>
              </c:numCache>
            </c:numRef>
          </c:val>
          <c:smooth val="0"/>
        </c:ser>
        <c:ser>
          <c:idx val="1"/>
          <c:order val="1"/>
          <c:tx>
            <c:strRef>
              <c:f>gauss1!$A$3</c:f>
              <c:strCache>
                <c:ptCount val="1"/>
                <c:pt idx="0">
                  <c:v>Baseline</c:v>
                </c:pt>
              </c:strCache>
            </c:strRef>
          </c:tx>
          <c:spPr>
            <a:ln w="28575" cap="rnd">
              <a:solidFill>
                <a:schemeClr val="tx1"/>
              </a:solidFill>
              <a:round/>
            </a:ln>
            <a:effectLst/>
          </c:spPr>
          <c:marker>
            <c:symbol val="x"/>
            <c:size val="10"/>
            <c:spPr>
              <a:noFill/>
              <a:ln w="9525">
                <a:solidFill>
                  <a:schemeClr val="tx1"/>
                </a:solidFill>
              </a:ln>
              <a:effectLst/>
            </c:spPr>
          </c:marker>
          <c:cat>
            <c:numRef>
              <c:f>gauss1!$B$1:$D$1</c:f>
              <c:numCache>
                <c:formatCode>General</c:formatCode>
                <c:ptCount val="3"/>
                <c:pt idx="0">
                  <c:v>1</c:v>
                </c:pt>
                <c:pt idx="1">
                  <c:v>10</c:v>
                </c:pt>
                <c:pt idx="2">
                  <c:v>100</c:v>
                </c:pt>
              </c:numCache>
            </c:numRef>
          </c:cat>
          <c:val>
            <c:numRef>
              <c:f>gauss1!$B$3:$D$3</c:f>
              <c:numCache>
                <c:formatCode>General</c:formatCode>
                <c:ptCount val="3"/>
                <c:pt idx="0">
                  <c:v>3.92</c:v>
                </c:pt>
                <c:pt idx="1">
                  <c:v>3.94</c:v>
                </c:pt>
                <c:pt idx="2">
                  <c:v>4.12</c:v>
                </c:pt>
              </c:numCache>
            </c:numRef>
          </c:val>
          <c:smooth val="0"/>
        </c:ser>
        <c:ser>
          <c:idx val="2"/>
          <c:order val="2"/>
          <c:tx>
            <c:strRef>
              <c:f>gauss1!$A$4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gauss1!$B$1:$D$1</c:f>
              <c:numCache>
                <c:formatCode>General</c:formatCode>
                <c:ptCount val="3"/>
                <c:pt idx="0">
                  <c:v>1</c:v>
                </c:pt>
                <c:pt idx="1">
                  <c:v>10</c:v>
                </c:pt>
                <c:pt idx="2">
                  <c:v>100</c:v>
                </c:pt>
              </c:numCache>
            </c:numRef>
          </c:cat>
          <c:val>
            <c:numRef>
              <c:f>gauss1!$B$4:$D$4</c:f>
              <c:numCache>
                <c:formatCode>General</c:formatCode>
                <c:ptCount val="3"/>
                <c:pt idx="0">
                  <c:v>0.1</c:v>
                </c:pt>
                <c:pt idx="1">
                  <c:v>0.1</c:v>
                </c:pt>
                <c:pt idx="2">
                  <c:v>0.15</c:v>
                </c:pt>
              </c:numCache>
            </c:numRef>
          </c:val>
          <c:smooth val="0"/>
        </c:ser>
        <c:ser>
          <c:idx val="3"/>
          <c:order val="3"/>
          <c:tx>
            <c:strRef>
              <c:f>gauss1!$A$5</c:f>
              <c:strCache>
                <c:ptCount val="1"/>
                <c:pt idx="0">
                  <c:v>Cloud</c:v>
                </c:pt>
              </c:strCache>
            </c:strRef>
          </c:tx>
          <c:spPr>
            <a:ln w="28575" cap="rnd">
              <a:solidFill>
                <a:schemeClr val="tx1"/>
              </a:solidFill>
              <a:round/>
            </a:ln>
            <a:effectLst/>
          </c:spPr>
          <c:marker>
            <c:symbol val="triangle"/>
            <c:size val="10"/>
            <c:spPr>
              <a:solidFill>
                <a:schemeClr val="tx1"/>
              </a:solidFill>
              <a:ln w="9525">
                <a:noFill/>
              </a:ln>
              <a:effectLst/>
            </c:spPr>
          </c:marker>
          <c:cat>
            <c:numRef>
              <c:f>gauss1!$B$1:$D$1</c:f>
              <c:numCache>
                <c:formatCode>General</c:formatCode>
                <c:ptCount val="3"/>
                <c:pt idx="0">
                  <c:v>1</c:v>
                </c:pt>
                <c:pt idx="1">
                  <c:v>10</c:v>
                </c:pt>
                <c:pt idx="2">
                  <c:v>100</c:v>
                </c:pt>
              </c:numCache>
            </c:numRef>
          </c:cat>
          <c:val>
            <c:numRef>
              <c:f>gauss1!$B$5:$D$5</c:f>
              <c:numCache>
                <c:formatCode>General</c:formatCode>
                <c:ptCount val="3"/>
                <c:pt idx="0">
                  <c:v>0.86</c:v>
                </c:pt>
                <c:pt idx="1">
                  <c:v>0.96</c:v>
                </c:pt>
                <c:pt idx="2">
                  <c:v>1.06</c:v>
                </c:pt>
              </c:numCache>
            </c:numRef>
          </c:val>
          <c:smooth val="0"/>
        </c:ser>
        <c:dLbls>
          <c:showLegendKey val="0"/>
          <c:showVal val="0"/>
          <c:showCatName val="0"/>
          <c:showSerName val="0"/>
          <c:showPercent val="0"/>
          <c:showBubbleSize val="0"/>
        </c:dLbls>
        <c:marker val="1"/>
        <c:smooth val="0"/>
        <c:axId val="223036416"/>
        <c:axId val="223036976"/>
      </c:lineChart>
      <c:catAx>
        <c:axId val="22303641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Flooded Regions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3036976"/>
        <c:crossesAt val="0"/>
        <c:auto val="1"/>
        <c:lblAlgn val="ctr"/>
        <c:lblOffset val="100"/>
        <c:noMultiLvlLbl val="0"/>
      </c:catAx>
      <c:valAx>
        <c:axId val="223036976"/>
        <c:scaling>
          <c:logBase val="10"/>
          <c:orientation val="minMax"/>
          <c:min val="1.0000000000000002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303641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4505490439142621"/>
        </c:manualLayout>
      </c:layout>
      <c:lineChart>
        <c:grouping val="standard"/>
        <c:varyColors val="0"/>
        <c:ser>
          <c:idx val="0"/>
          <c:order val="0"/>
          <c:tx>
            <c:strRef>
              <c:f>cluster1!$A$2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cluster1!$B$1:$D$1</c:f>
              <c:numCache>
                <c:formatCode>General</c:formatCode>
                <c:ptCount val="3"/>
                <c:pt idx="0">
                  <c:v>1</c:v>
                </c:pt>
                <c:pt idx="1">
                  <c:v>10</c:v>
                </c:pt>
                <c:pt idx="2">
                  <c:v>100</c:v>
                </c:pt>
              </c:numCache>
            </c:numRef>
          </c:cat>
          <c:val>
            <c:numRef>
              <c:f>cluster1!$B$2:$D$2</c:f>
              <c:numCache>
                <c:formatCode>General</c:formatCode>
                <c:ptCount val="3"/>
                <c:pt idx="0">
                  <c:v>1.2689999999999999</c:v>
                </c:pt>
                <c:pt idx="1">
                  <c:v>0.68</c:v>
                </c:pt>
                <c:pt idx="2">
                  <c:v>0.64</c:v>
                </c:pt>
              </c:numCache>
            </c:numRef>
          </c:val>
          <c:smooth val="0"/>
        </c:ser>
        <c:ser>
          <c:idx val="1"/>
          <c:order val="1"/>
          <c:tx>
            <c:strRef>
              <c:f>cluster1!$A$3</c:f>
              <c:strCache>
                <c:ptCount val="1"/>
                <c:pt idx="0">
                  <c:v>Baseline</c:v>
                </c:pt>
              </c:strCache>
            </c:strRef>
          </c:tx>
          <c:spPr>
            <a:ln w="28575" cap="rnd">
              <a:solidFill>
                <a:schemeClr val="tx1"/>
              </a:solidFill>
              <a:round/>
            </a:ln>
            <a:effectLst/>
          </c:spPr>
          <c:marker>
            <c:symbol val="x"/>
            <c:size val="10"/>
            <c:spPr>
              <a:noFill/>
              <a:ln w="9525">
                <a:solidFill>
                  <a:schemeClr val="tx1"/>
                </a:solidFill>
              </a:ln>
              <a:effectLst/>
            </c:spPr>
          </c:marker>
          <c:cat>
            <c:numRef>
              <c:f>cluster1!$B$1:$D$1</c:f>
              <c:numCache>
                <c:formatCode>General</c:formatCode>
                <c:ptCount val="3"/>
                <c:pt idx="0">
                  <c:v>1</c:v>
                </c:pt>
                <c:pt idx="1">
                  <c:v>10</c:v>
                </c:pt>
                <c:pt idx="2">
                  <c:v>100</c:v>
                </c:pt>
              </c:numCache>
            </c:numRef>
          </c:cat>
          <c:val>
            <c:numRef>
              <c:f>cluster1!$B$3:$D$3</c:f>
              <c:numCache>
                <c:formatCode>General</c:formatCode>
                <c:ptCount val="3"/>
                <c:pt idx="0">
                  <c:v>3.31</c:v>
                </c:pt>
                <c:pt idx="1">
                  <c:v>2.52</c:v>
                </c:pt>
                <c:pt idx="2">
                  <c:v>2.44</c:v>
                </c:pt>
              </c:numCache>
            </c:numRef>
          </c:val>
          <c:smooth val="0"/>
        </c:ser>
        <c:ser>
          <c:idx val="2"/>
          <c:order val="2"/>
          <c:tx>
            <c:strRef>
              <c:f>cluster1!$A$4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cluster1!$B$1:$D$1</c:f>
              <c:numCache>
                <c:formatCode>General</c:formatCode>
                <c:ptCount val="3"/>
                <c:pt idx="0">
                  <c:v>1</c:v>
                </c:pt>
                <c:pt idx="1">
                  <c:v>10</c:v>
                </c:pt>
                <c:pt idx="2">
                  <c:v>100</c:v>
                </c:pt>
              </c:numCache>
            </c:numRef>
          </c:cat>
          <c:val>
            <c:numRef>
              <c:f>cluster1!$B$4:$D$4</c:f>
              <c:numCache>
                <c:formatCode>General</c:formatCode>
                <c:ptCount val="3"/>
                <c:pt idx="0">
                  <c:v>3.0000000000000001E-3</c:v>
                </c:pt>
                <c:pt idx="1">
                  <c:v>4.0000000000000001E-3</c:v>
                </c:pt>
                <c:pt idx="2">
                  <c:v>0.15</c:v>
                </c:pt>
              </c:numCache>
            </c:numRef>
          </c:val>
          <c:smooth val="0"/>
        </c:ser>
        <c:ser>
          <c:idx val="3"/>
          <c:order val="3"/>
          <c:tx>
            <c:strRef>
              <c:f>cluster1!$A$5</c:f>
              <c:strCache>
                <c:ptCount val="1"/>
                <c:pt idx="0">
                  <c:v>Cloud</c:v>
                </c:pt>
              </c:strCache>
            </c:strRef>
          </c:tx>
          <c:spPr>
            <a:ln w="28575" cap="rnd">
              <a:solidFill>
                <a:schemeClr val="tx1"/>
              </a:solidFill>
              <a:round/>
            </a:ln>
            <a:effectLst/>
          </c:spPr>
          <c:marker>
            <c:symbol val="triangle"/>
            <c:size val="10"/>
            <c:spPr>
              <a:solidFill>
                <a:schemeClr val="tx1"/>
              </a:solidFill>
              <a:ln w="9525">
                <a:noFill/>
              </a:ln>
              <a:effectLst/>
            </c:spPr>
          </c:marker>
          <c:cat>
            <c:numRef>
              <c:f>cluster1!$B$1:$D$1</c:f>
              <c:numCache>
                <c:formatCode>General</c:formatCode>
                <c:ptCount val="3"/>
                <c:pt idx="0">
                  <c:v>1</c:v>
                </c:pt>
                <c:pt idx="1">
                  <c:v>10</c:v>
                </c:pt>
                <c:pt idx="2">
                  <c:v>100</c:v>
                </c:pt>
              </c:numCache>
            </c:numRef>
          </c:cat>
          <c:val>
            <c:numRef>
              <c:f>cluster1!$B$5:$D$5</c:f>
              <c:numCache>
                <c:formatCode>General</c:formatCode>
                <c:ptCount val="3"/>
                <c:pt idx="0">
                  <c:v>0.43</c:v>
                </c:pt>
                <c:pt idx="1">
                  <c:v>0.44</c:v>
                </c:pt>
                <c:pt idx="2">
                  <c:v>0.56000000000000005</c:v>
                </c:pt>
              </c:numCache>
            </c:numRef>
          </c:val>
          <c:smooth val="0"/>
        </c:ser>
        <c:dLbls>
          <c:showLegendKey val="0"/>
          <c:showVal val="0"/>
          <c:showCatName val="0"/>
          <c:showSerName val="0"/>
          <c:showPercent val="0"/>
          <c:showBubbleSize val="0"/>
        </c:dLbls>
        <c:marker val="1"/>
        <c:smooth val="0"/>
        <c:axId val="223040896"/>
        <c:axId val="223041456"/>
      </c:lineChart>
      <c:catAx>
        <c:axId val="22304089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Flooded Regions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3041456"/>
        <c:crossesAt val="0"/>
        <c:auto val="1"/>
        <c:lblAlgn val="ctr"/>
        <c:lblOffset val="100"/>
        <c:noMultiLvlLbl val="0"/>
      </c:catAx>
      <c:valAx>
        <c:axId val="223041456"/>
        <c:scaling>
          <c:logBase val="10"/>
          <c:orientation val="minMax"/>
          <c:min val="1.0000000000000002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304089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6775373211390754"/>
        </c:manualLayout>
      </c:layout>
      <c:lineChart>
        <c:grouping val="standard"/>
        <c:varyColors val="0"/>
        <c:ser>
          <c:idx val="0"/>
          <c:order val="0"/>
          <c:tx>
            <c:strRef>
              <c:f>rand1!$A$2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rand1!$B$1:$D$1</c:f>
              <c:numCache>
                <c:formatCode>General</c:formatCode>
                <c:ptCount val="3"/>
                <c:pt idx="0">
                  <c:v>1</c:v>
                </c:pt>
                <c:pt idx="1">
                  <c:v>10</c:v>
                </c:pt>
                <c:pt idx="2">
                  <c:v>100</c:v>
                </c:pt>
              </c:numCache>
            </c:numRef>
          </c:cat>
          <c:val>
            <c:numRef>
              <c:f>rand1!$B$2:$D$2</c:f>
              <c:numCache>
                <c:formatCode>General</c:formatCode>
                <c:ptCount val="3"/>
                <c:pt idx="0">
                  <c:v>1.69</c:v>
                </c:pt>
                <c:pt idx="1">
                  <c:v>1.81</c:v>
                </c:pt>
                <c:pt idx="2">
                  <c:v>2.11</c:v>
                </c:pt>
              </c:numCache>
            </c:numRef>
          </c:val>
          <c:smooth val="0"/>
        </c:ser>
        <c:ser>
          <c:idx val="1"/>
          <c:order val="1"/>
          <c:tx>
            <c:strRef>
              <c:f>rand1!$A$3</c:f>
              <c:strCache>
                <c:ptCount val="1"/>
                <c:pt idx="0">
                  <c:v>Baseline</c:v>
                </c:pt>
              </c:strCache>
            </c:strRef>
          </c:tx>
          <c:spPr>
            <a:ln w="28575" cap="rnd" cmpd="sng">
              <a:solidFill>
                <a:schemeClr val="tx1"/>
              </a:solidFill>
              <a:round/>
              <a:tailEnd w="sm" len="sm"/>
            </a:ln>
            <a:effectLst/>
          </c:spPr>
          <c:marker>
            <c:symbol val="x"/>
            <c:size val="10"/>
            <c:spPr>
              <a:noFill/>
              <a:ln w="9525">
                <a:solidFill>
                  <a:schemeClr val="tx1"/>
                </a:solidFill>
              </a:ln>
              <a:effectLst/>
            </c:spPr>
          </c:marker>
          <c:cat>
            <c:numRef>
              <c:f>rand1!$B$1:$D$1</c:f>
              <c:numCache>
                <c:formatCode>General</c:formatCode>
                <c:ptCount val="3"/>
                <c:pt idx="0">
                  <c:v>1</c:v>
                </c:pt>
                <c:pt idx="1">
                  <c:v>10</c:v>
                </c:pt>
                <c:pt idx="2">
                  <c:v>100</c:v>
                </c:pt>
              </c:numCache>
            </c:numRef>
          </c:cat>
          <c:val>
            <c:numRef>
              <c:f>rand1!$B$3:$D$3</c:f>
              <c:numCache>
                <c:formatCode>General</c:formatCode>
                <c:ptCount val="3"/>
                <c:pt idx="0">
                  <c:v>3.75</c:v>
                </c:pt>
                <c:pt idx="1">
                  <c:v>3.98</c:v>
                </c:pt>
                <c:pt idx="2">
                  <c:v>4.18</c:v>
                </c:pt>
              </c:numCache>
            </c:numRef>
          </c:val>
          <c:smooth val="0"/>
        </c:ser>
        <c:ser>
          <c:idx val="2"/>
          <c:order val="2"/>
          <c:tx>
            <c:strRef>
              <c:f>rand1!$A$4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rand1!$B$1:$D$1</c:f>
              <c:numCache>
                <c:formatCode>General</c:formatCode>
                <c:ptCount val="3"/>
                <c:pt idx="0">
                  <c:v>1</c:v>
                </c:pt>
                <c:pt idx="1">
                  <c:v>10</c:v>
                </c:pt>
                <c:pt idx="2">
                  <c:v>100</c:v>
                </c:pt>
              </c:numCache>
            </c:numRef>
          </c:cat>
          <c:val>
            <c:numRef>
              <c:f>rand1!$B$4:$D$4</c:f>
              <c:numCache>
                <c:formatCode>General</c:formatCode>
                <c:ptCount val="3"/>
                <c:pt idx="0">
                  <c:v>4.0000000000000001E-3</c:v>
                </c:pt>
                <c:pt idx="1">
                  <c:v>0.04</c:v>
                </c:pt>
                <c:pt idx="2">
                  <c:v>0.1</c:v>
                </c:pt>
              </c:numCache>
            </c:numRef>
          </c:val>
          <c:smooth val="0"/>
        </c:ser>
        <c:ser>
          <c:idx val="3"/>
          <c:order val="3"/>
          <c:tx>
            <c:strRef>
              <c:f>rand1!$A$5</c:f>
              <c:strCache>
                <c:ptCount val="1"/>
                <c:pt idx="0">
                  <c:v>Cloud</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rand1!$B$1:$D$1</c:f>
              <c:numCache>
                <c:formatCode>General</c:formatCode>
                <c:ptCount val="3"/>
                <c:pt idx="0">
                  <c:v>1</c:v>
                </c:pt>
                <c:pt idx="1">
                  <c:v>10</c:v>
                </c:pt>
                <c:pt idx="2">
                  <c:v>100</c:v>
                </c:pt>
              </c:numCache>
            </c:numRef>
          </c:cat>
          <c:val>
            <c:numRef>
              <c:f>rand1!$B$5:$D$5</c:f>
              <c:numCache>
                <c:formatCode>General</c:formatCode>
                <c:ptCount val="3"/>
                <c:pt idx="0">
                  <c:v>0.46</c:v>
                </c:pt>
                <c:pt idx="1">
                  <c:v>0.47</c:v>
                </c:pt>
                <c:pt idx="2">
                  <c:v>0.48</c:v>
                </c:pt>
              </c:numCache>
            </c:numRef>
          </c:val>
          <c:smooth val="0"/>
        </c:ser>
        <c:dLbls>
          <c:showLegendKey val="0"/>
          <c:showVal val="0"/>
          <c:showCatName val="0"/>
          <c:showSerName val="0"/>
          <c:showPercent val="0"/>
          <c:showBubbleSize val="0"/>
        </c:dLbls>
        <c:marker val="1"/>
        <c:smooth val="0"/>
        <c:axId val="223045376"/>
        <c:axId val="223045936"/>
      </c:lineChart>
      <c:catAx>
        <c:axId val="22304537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Flooded Regions</a:t>
                </a:r>
              </a:p>
            </c:rich>
          </c:tx>
          <c:layout>
            <c:manualLayout>
              <c:xMode val="edge"/>
              <c:yMode val="edge"/>
              <c:x val="0.22481471553950552"/>
              <c:y val="0.8810962815838001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3045936"/>
        <c:crossesAt val="0"/>
        <c:auto val="1"/>
        <c:lblAlgn val="ctr"/>
        <c:lblOffset val="100"/>
        <c:noMultiLvlLbl val="0"/>
      </c:catAx>
      <c:valAx>
        <c:axId val="223045936"/>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304537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6887331941850825"/>
        </c:manualLayout>
      </c:layout>
      <c:lineChart>
        <c:grouping val="standard"/>
        <c:varyColors val="0"/>
        <c:ser>
          <c:idx val="0"/>
          <c:order val="0"/>
          <c:tx>
            <c:strRef>
              <c:f>gauss1!$A$2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gauss1!$B$1:$D$1</c:f>
              <c:numCache>
                <c:formatCode>General</c:formatCode>
                <c:ptCount val="3"/>
                <c:pt idx="0">
                  <c:v>1</c:v>
                </c:pt>
                <c:pt idx="1">
                  <c:v>10</c:v>
                </c:pt>
                <c:pt idx="2">
                  <c:v>100</c:v>
                </c:pt>
              </c:numCache>
            </c:numRef>
          </c:cat>
          <c:val>
            <c:numRef>
              <c:f>gauss1!$B$2:$D$2</c:f>
              <c:numCache>
                <c:formatCode>General</c:formatCode>
                <c:ptCount val="3"/>
                <c:pt idx="0">
                  <c:v>1.78</c:v>
                </c:pt>
                <c:pt idx="1">
                  <c:v>1.8320000000000001</c:v>
                </c:pt>
                <c:pt idx="2">
                  <c:v>2.12</c:v>
                </c:pt>
              </c:numCache>
            </c:numRef>
          </c:val>
          <c:smooth val="0"/>
        </c:ser>
        <c:ser>
          <c:idx val="1"/>
          <c:order val="1"/>
          <c:tx>
            <c:strRef>
              <c:f>gauss1!$A$3</c:f>
              <c:strCache>
                <c:ptCount val="1"/>
                <c:pt idx="0">
                  <c:v>Baseline</c:v>
                </c:pt>
              </c:strCache>
            </c:strRef>
          </c:tx>
          <c:spPr>
            <a:ln w="28575" cap="rnd">
              <a:solidFill>
                <a:schemeClr val="tx1"/>
              </a:solidFill>
              <a:round/>
            </a:ln>
            <a:effectLst/>
          </c:spPr>
          <c:marker>
            <c:symbol val="x"/>
            <c:size val="10"/>
            <c:spPr>
              <a:noFill/>
              <a:ln w="9525">
                <a:solidFill>
                  <a:schemeClr val="tx1"/>
                </a:solidFill>
              </a:ln>
              <a:effectLst/>
            </c:spPr>
          </c:marker>
          <c:cat>
            <c:numRef>
              <c:f>gauss1!$B$1:$D$1</c:f>
              <c:numCache>
                <c:formatCode>General</c:formatCode>
                <c:ptCount val="3"/>
                <c:pt idx="0">
                  <c:v>1</c:v>
                </c:pt>
                <c:pt idx="1">
                  <c:v>10</c:v>
                </c:pt>
                <c:pt idx="2">
                  <c:v>100</c:v>
                </c:pt>
              </c:numCache>
            </c:numRef>
          </c:cat>
          <c:val>
            <c:numRef>
              <c:f>gauss1!$B$3:$D$3</c:f>
              <c:numCache>
                <c:formatCode>General</c:formatCode>
                <c:ptCount val="3"/>
                <c:pt idx="0">
                  <c:v>3.92</c:v>
                </c:pt>
                <c:pt idx="1">
                  <c:v>3.94</c:v>
                </c:pt>
                <c:pt idx="2">
                  <c:v>4.12</c:v>
                </c:pt>
              </c:numCache>
            </c:numRef>
          </c:val>
          <c:smooth val="0"/>
        </c:ser>
        <c:ser>
          <c:idx val="2"/>
          <c:order val="2"/>
          <c:tx>
            <c:strRef>
              <c:f>gauss1!$A$4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gauss1!$B$1:$D$1</c:f>
              <c:numCache>
                <c:formatCode>General</c:formatCode>
                <c:ptCount val="3"/>
                <c:pt idx="0">
                  <c:v>1</c:v>
                </c:pt>
                <c:pt idx="1">
                  <c:v>10</c:v>
                </c:pt>
                <c:pt idx="2">
                  <c:v>100</c:v>
                </c:pt>
              </c:numCache>
            </c:numRef>
          </c:cat>
          <c:val>
            <c:numRef>
              <c:f>gauss1!$B$4:$D$4</c:f>
              <c:numCache>
                <c:formatCode>General</c:formatCode>
                <c:ptCount val="3"/>
                <c:pt idx="0">
                  <c:v>0.1</c:v>
                </c:pt>
                <c:pt idx="1">
                  <c:v>0.1</c:v>
                </c:pt>
                <c:pt idx="2">
                  <c:v>0.15</c:v>
                </c:pt>
              </c:numCache>
            </c:numRef>
          </c:val>
          <c:smooth val="0"/>
        </c:ser>
        <c:ser>
          <c:idx val="3"/>
          <c:order val="3"/>
          <c:tx>
            <c:strRef>
              <c:f>gauss1!$A$5</c:f>
              <c:strCache>
                <c:ptCount val="1"/>
                <c:pt idx="0">
                  <c:v>Cloud</c:v>
                </c:pt>
              </c:strCache>
            </c:strRef>
          </c:tx>
          <c:spPr>
            <a:ln w="28575" cap="rnd">
              <a:solidFill>
                <a:schemeClr val="tx1"/>
              </a:solidFill>
              <a:round/>
            </a:ln>
            <a:effectLst/>
          </c:spPr>
          <c:marker>
            <c:symbol val="triangle"/>
            <c:size val="10"/>
            <c:spPr>
              <a:solidFill>
                <a:schemeClr val="tx1"/>
              </a:solidFill>
              <a:ln w="9525">
                <a:noFill/>
              </a:ln>
              <a:effectLst/>
            </c:spPr>
          </c:marker>
          <c:cat>
            <c:numRef>
              <c:f>gauss1!$B$1:$D$1</c:f>
              <c:numCache>
                <c:formatCode>General</c:formatCode>
                <c:ptCount val="3"/>
                <c:pt idx="0">
                  <c:v>1</c:v>
                </c:pt>
                <c:pt idx="1">
                  <c:v>10</c:v>
                </c:pt>
                <c:pt idx="2">
                  <c:v>100</c:v>
                </c:pt>
              </c:numCache>
            </c:numRef>
          </c:cat>
          <c:val>
            <c:numRef>
              <c:f>gauss1!$B$5:$D$5</c:f>
              <c:numCache>
                <c:formatCode>General</c:formatCode>
                <c:ptCount val="3"/>
                <c:pt idx="0">
                  <c:v>0.86</c:v>
                </c:pt>
                <c:pt idx="1">
                  <c:v>0.96</c:v>
                </c:pt>
                <c:pt idx="2">
                  <c:v>1.06</c:v>
                </c:pt>
              </c:numCache>
            </c:numRef>
          </c:val>
          <c:smooth val="0"/>
        </c:ser>
        <c:dLbls>
          <c:showLegendKey val="0"/>
          <c:showVal val="0"/>
          <c:showCatName val="0"/>
          <c:showSerName val="0"/>
          <c:showPercent val="0"/>
          <c:showBubbleSize val="0"/>
        </c:dLbls>
        <c:marker val="1"/>
        <c:smooth val="0"/>
        <c:axId val="224090736"/>
        <c:axId val="224091296"/>
      </c:lineChart>
      <c:catAx>
        <c:axId val="22409073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Flooded Regions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091296"/>
        <c:crossesAt val="0"/>
        <c:auto val="1"/>
        <c:lblAlgn val="ctr"/>
        <c:lblOffset val="100"/>
        <c:noMultiLvlLbl val="0"/>
      </c:catAx>
      <c:valAx>
        <c:axId val="224091296"/>
        <c:scaling>
          <c:logBase val="10"/>
          <c:orientation val="minMax"/>
          <c:min val="1.0000000000000002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09073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8215223097113"/>
          <c:y val="0.10587262200165426"/>
          <c:w val="0.82308451443569552"/>
          <c:h val="0.64505490439142621"/>
        </c:manualLayout>
      </c:layout>
      <c:lineChart>
        <c:grouping val="standard"/>
        <c:varyColors val="0"/>
        <c:ser>
          <c:idx val="0"/>
          <c:order val="0"/>
          <c:tx>
            <c:strRef>
              <c:f>cluster1!$A$2</c:f>
              <c:strCache>
                <c:ptCount val="1"/>
                <c:pt idx="0">
                  <c:v>Baseline Spatial</c:v>
                </c:pt>
              </c:strCache>
            </c:strRef>
          </c:tx>
          <c:spPr>
            <a:ln w="28575" cap="rnd">
              <a:solidFill>
                <a:schemeClr val="tx1"/>
              </a:solidFill>
              <a:prstDash val="sysDash"/>
              <a:round/>
            </a:ln>
            <a:effectLst/>
          </c:spPr>
          <c:marker>
            <c:symbol val="x"/>
            <c:size val="10"/>
            <c:spPr>
              <a:noFill/>
              <a:ln w="9525">
                <a:solidFill>
                  <a:schemeClr val="tx1"/>
                </a:solidFill>
              </a:ln>
              <a:effectLst/>
            </c:spPr>
          </c:marker>
          <c:cat>
            <c:numRef>
              <c:f>cluster1!$B$1:$D$1</c:f>
              <c:numCache>
                <c:formatCode>General</c:formatCode>
                <c:ptCount val="3"/>
                <c:pt idx="0">
                  <c:v>1</c:v>
                </c:pt>
                <c:pt idx="1">
                  <c:v>10</c:v>
                </c:pt>
                <c:pt idx="2">
                  <c:v>100</c:v>
                </c:pt>
              </c:numCache>
            </c:numRef>
          </c:cat>
          <c:val>
            <c:numRef>
              <c:f>cluster1!$B$2:$D$2</c:f>
              <c:numCache>
                <c:formatCode>General</c:formatCode>
                <c:ptCount val="3"/>
                <c:pt idx="0">
                  <c:v>1.2689999999999999</c:v>
                </c:pt>
                <c:pt idx="1">
                  <c:v>0.68</c:v>
                </c:pt>
                <c:pt idx="2">
                  <c:v>0.64</c:v>
                </c:pt>
              </c:numCache>
            </c:numRef>
          </c:val>
          <c:smooth val="0"/>
        </c:ser>
        <c:ser>
          <c:idx val="1"/>
          <c:order val="1"/>
          <c:tx>
            <c:strRef>
              <c:f>cluster1!$A$3</c:f>
              <c:strCache>
                <c:ptCount val="1"/>
                <c:pt idx="0">
                  <c:v>Baseline</c:v>
                </c:pt>
              </c:strCache>
            </c:strRef>
          </c:tx>
          <c:spPr>
            <a:ln w="28575" cap="rnd">
              <a:solidFill>
                <a:schemeClr val="tx1"/>
              </a:solidFill>
              <a:round/>
            </a:ln>
            <a:effectLst/>
          </c:spPr>
          <c:marker>
            <c:symbol val="x"/>
            <c:size val="10"/>
            <c:spPr>
              <a:noFill/>
              <a:ln w="9525">
                <a:solidFill>
                  <a:schemeClr val="tx1"/>
                </a:solidFill>
              </a:ln>
              <a:effectLst/>
            </c:spPr>
          </c:marker>
          <c:cat>
            <c:numRef>
              <c:f>cluster1!$B$1:$D$1</c:f>
              <c:numCache>
                <c:formatCode>General</c:formatCode>
                <c:ptCount val="3"/>
                <c:pt idx="0">
                  <c:v>1</c:v>
                </c:pt>
                <c:pt idx="1">
                  <c:v>10</c:v>
                </c:pt>
                <c:pt idx="2">
                  <c:v>100</c:v>
                </c:pt>
              </c:numCache>
            </c:numRef>
          </c:cat>
          <c:val>
            <c:numRef>
              <c:f>cluster1!$B$3:$D$3</c:f>
              <c:numCache>
                <c:formatCode>General</c:formatCode>
                <c:ptCount val="3"/>
                <c:pt idx="0">
                  <c:v>3.31</c:v>
                </c:pt>
                <c:pt idx="1">
                  <c:v>2.52</c:v>
                </c:pt>
                <c:pt idx="2">
                  <c:v>2.44</c:v>
                </c:pt>
              </c:numCache>
            </c:numRef>
          </c:val>
          <c:smooth val="0"/>
        </c:ser>
        <c:ser>
          <c:idx val="2"/>
          <c:order val="2"/>
          <c:tx>
            <c:strRef>
              <c:f>cluster1!$A$4</c:f>
              <c:strCache>
                <c:ptCount val="1"/>
                <c:pt idx="0">
                  <c:v>Cloud Spatial</c:v>
                </c:pt>
              </c:strCache>
            </c:strRef>
          </c:tx>
          <c:spPr>
            <a:ln w="28575" cap="rnd">
              <a:solidFill>
                <a:schemeClr val="tx1"/>
              </a:solidFill>
              <a:prstDash val="sysDash"/>
              <a:round/>
            </a:ln>
            <a:effectLst/>
          </c:spPr>
          <c:marker>
            <c:symbol val="triangle"/>
            <c:size val="10"/>
            <c:spPr>
              <a:solidFill>
                <a:schemeClr val="tx1"/>
              </a:solidFill>
              <a:ln w="9525">
                <a:solidFill>
                  <a:schemeClr val="tx1"/>
                </a:solidFill>
              </a:ln>
              <a:effectLst/>
            </c:spPr>
          </c:marker>
          <c:cat>
            <c:numRef>
              <c:f>cluster1!$B$1:$D$1</c:f>
              <c:numCache>
                <c:formatCode>General</c:formatCode>
                <c:ptCount val="3"/>
                <c:pt idx="0">
                  <c:v>1</c:v>
                </c:pt>
                <c:pt idx="1">
                  <c:v>10</c:v>
                </c:pt>
                <c:pt idx="2">
                  <c:v>100</c:v>
                </c:pt>
              </c:numCache>
            </c:numRef>
          </c:cat>
          <c:val>
            <c:numRef>
              <c:f>cluster1!$B$4:$D$4</c:f>
              <c:numCache>
                <c:formatCode>General</c:formatCode>
                <c:ptCount val="3"/>
                <c:pt idx="0">
                  <c:v>3.0000000000000001E-3</c:v>
                </c:pt>
                <c:pt idx="1">
                  <c:v>4.0000000000000001E-3</c:v>
                </c:pt>
                <c:pt idx="2">
                  <c:v>0.15</c:v>
                </c:pt>
              </c:numCache>
            </c:numRef>
          </c:val>
          <c:smooth val="0"/>
        </c:ser>
        <c:ser>
          <c:idx val="3"/>
          <c:order val="3"/>
          <c:tx>
            <c:strRef>
              <c:f>cluster1!$A$5</c:f>
              <c:strCache>
                <c:ptCount val="1"/>
                <c:pt idx="0">
                  <c:v>Cloud</c:v>
                </c:pt>
              </c:strCache>
            </c:strRef>
          </c:tx>
          <c:spPr>
            <a:ln w="28575" cap="rnd">
              <a:solidFill>
                <a:schemeClr val="tx1"/>
              </a:solidFill>
              <a:round/>
            </a:ln>
            <a:effectLst/>
          </c:spPr>
          <c:marker>
            <c:symbol val="triangle"/>
            <c:size val="10"/>
            <c:spPr>
              <a:solidFill>
                <a:schemeClr val="tx1"/>
              </a:solidFill>
              <a:ln w="9525">
                <a:noFill/>
              </a:ln>
              <a:effectLst/>
            </c:spPr>
          </c:marker>
          <c:cat>
            <c:numRef>
              <c:f>cluster1!$B$1:$D$1</c:f>
              <c:numCache>
                <c:formatCode>General</c:formatCode>
                <c:ptCount val="3"/>
                <c:pt idx="0">
                  <c:v>1</c:v>
                </c:pt>
                <c:pt idx="1">
                  <c:v>10</c:v>
                </c:pt>
                <c:pt idx="2">
                  <c:v>100</c:v>
                </c:pt>
              </c:numCache>
            </c:numRef>
          </c:cat>
          <c:val>
            <c:numRef>
              <c:f>cluster1!$B$5:$D$5</c:f>
              <c:numCache>
                <c:formatCode>General</c:formatCode>
                <c:ptCount val="3"/>
                <c:pt idx="0">
                  <c:v>0.43</c:v>
                </c:pt>
                <c:pt idx="1">
                  <c:v>0.44</c:v>
                </c:pt>
                <c:pt idx="2">
                  <c:v>0.56000000000000005</c:v>
                </c:pt>
              </c:numCache>
            </c:numRef>
          </c:val>
          <c:smooth val="0"/>
        </c:ser>
        <c:dLbls>
          <c:showLegendKey val="0"/>
          <c:showVal val="0"/>
          <c:showCatName val="0"/>
          <c:showSerName val="0"/>
          <c:showPercent val="0"/>
          <c:showBubbleSize val="0"/>
        </c:dLbls>
        <c:marker val="1"/>
        <c:smooth val="0"/>
        <c:axId val="224095216"/>
        <c:axId val="224095776"/>
      </c:lineChart>
      <c:catAx>
        <c:axId val="22409521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Flooded Regions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095776"/>
        <c:crossesAt val="0"/>
        <c:auto val="1"/>
        <c:lblAlgn val="ctr"/>
        <c:lblOffset val="100"/>
        <c:noMultiLvlLbl val="0"/>
      </c:catAx>
      <c:valAx>
        <c:axId val="224095776"/>
        <c:scaling>
          <c:logBase val="10"/>
          <c:orientation val="minMax"/>
          <c:min val="1.0000000000000002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Time (s)</a:t>
                </a:r>
                <a:endParaRPr lang="zh-TW"/>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22409521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3"/>
            <a:ext cx="2945659" cy="493713"/>
          </a:xfrm>
          <a:prstGeom prst="rect">
            <a:avLst/>
          </a:prstGeom>
        </p:spPr>
        <p:txBody>
          <a:bodyPr vert="horz" lIns="90821" tIns="45412" rIns="90821" bIns="45412" rtlCol="0"/>
          <a:lstStyle>
            <a:lvl1pPr algn="l">
              <a:defRPr sz="1100"/>
            </a:lvl1pPr>
          </a:lstStyle>
          <a:p>
            <a:endParaRPr lang="zh-TW" altLang="en-US"/>
          </a:p>
        </p:txBody>
      </p:sp>
      <p:sp>
        <p:nvSpPr>
          <p:cNvPr id="3" name="日期版面配置區 2"/>
          <p:cNvSpPr>
            <a:spLocks noGrp="1"/>
          </p:cNvSpPr>
          <p:nvPr>
            <p:ph type="dt" sz="quarter" idx="1"/>
          </p:nvPr>
        </p:nvSpPr>
        <p:spPr>
          <a:xfrm>
            <a:off x="3850445" y="3"/>
            <a:ext cx="2945659" cy="493713"/>
          </a:xfrm>
          <a:prstGeom prst="rect">
            <a:avLst/>
          </a:prstGeom>
        </p:spPr>
        <p:txBody>
          <a:bodyPr vert="horz" lIns="90821" tIns="45412" rIns="90821" bIns="45412" rtlCol="0"/>
          <a:lstStyle>
            <a:lvl1pPr algn="r">
              <a:defRPr sz="1100"/>
            </a:lvl1pPr>
          </a:lstStyle>
          <a:p>
            <a:fld id="{353FF790-B23B-47C4-8ADD-2D1864CE2FA4}" type="datetimeFigureOut">
              <a:rPr lang="zh-TW" altLang="en-US" smtClean="0"/>
              <a:pPr/>
              <a:t>2015/1/19</a:t>
            </a:fld>
            <a:endParaRPr lang="zh-TW" altLang="en-US"/>
          </a:p>
        </p:txBody>
      </p:sp>
      <p:sp>
        <p:nvSpPr>
          <p:cNvPr id="4" name="頁尾版面配置區 3"/>
          <p:cNvSpPr>
            <a:spLocks noGrp="1"/>
          </p:cNvSpPr>
          <p:nvPr>
            <p:ph type="ftr" sz="quarter" idx="2"/>
          </p:nvPr>
        </p:nvSpPr>
        <p:spPr>
          <a:xfrm>
            <a:off x="2" y="9378826"/>
            <a:ext cx="2945659" cy="493713"/>
          </a:xfrm>
          <a:prstGeom prst="rect">
            <a:avLst/>
          </a:prstGeom>
        </p:spPr>
        <p:txBody>
          <a:bodyPr vert="horz" lIns="90821" tIns="45412" rIns="90821" bIns="45412" rtlCol="0" anchor="b"/>
          <a:lstStyle>
            <a:lvl1pPr algn="l">
              <a:defRPr sz="1100"/>
            </a:lvl1pPr>
          </a:lstStyle>
          <a:p>
            <a:endParaRPr lang="zh-TW" altLang="en-US"/>
          </a:p>
        </p:txBody>
      </p:sp>
      <p:sp>
        <p:nvSpPr>
          <p:cNvPr id="5" name="投影片編號版面配置區 4"/>
          <p:cNvSpPr>
            <a:spLocks noGrp="1"/>
          </p:cNvSpPr>
          <p:nvPr>
            <p:ph type="sldNum" sz="quarter" idx="3"/>
          </p:nvPr>
        </p:nvSpPr>
        <p:spPr>
          <a:xfrm>
            <a:off x="3850445" y="9378826"/>
            <a:ext cx="2945659" cy="493713"/>
          </a:xfrm>
          <a:prstGeom prst="rect">
            <a:avLst/>
          </a:prstGeom>
        </p:spPr>
        <p:txBody>
          <a:bodyPr vert="horz" lIns="90821" tIns="45412" rIns="90821" bIns="45412" rtlCol="0" anchor="b"/>
          <a:lstStyle>
            <a:lvl1pPr algn="r">
              <a:defRPr sz="1100"/>
            </a:lvl1pPr>
          </a:lstStyle>
          <a:p>
            <a:fld id="{8143CCAA-1A27-4314-B340-35D6E61AE041}" type="slidenum">
              <a:rPr lang="zh-TW" altLang="en-US" smtClean="0"/>
              <a:pPr/>
              <a:t>‹#›</a:t>
            </a:fld>
            <a:endParaRPr lang="zh-TW" altLang="en-US"/>
          </a:p>
        </p:txBody>
      </p:sp>
    </p:spTree>
    <p:extLst>
      <p:ext uri="{BB962C8B-B14F-4D97-AF65-F5344CB8AC3E}">
        <p14:creationId xmlns:p14="http://schemas.microsoft.com/office/powerpoint/2010/main" val="3150094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2" y="3"/>
            <a:ext cx="2945659" cy="493713"/>
          </a:xfrm>
          <a:prstGeom prst="rect">
            <a:avLst/>
          </a:prstGeom>
          <a:noFill/>
          <a:ln w="9525">
            <a:noFill/>
            <a:miter lim="800000"/>
            <a:headEnd/>
            <a:tailEnd/>
          </a:ln>
          <a:effectLst/>
        </p:spPr>
        <p:txBody>
          <a:bodyPr vert="horz" wrap="square" lIns="90821" tIns="45412" rIns="90821" bIns="45412" numCol="1" anchor="t" anchorCtr="0" compatLnSpc="1">
            <a:prstTxWarp prst="textNoShape">
              <a:avLst/>
            </a:prstTxWarp>
          </a:bodyPr>
          <a:lstStyle>
            <a:lvl1pPr>
              <a:defRPr sz="1100">
                <a:ea typeface="新細明體" pitchFamily="18" charset="-120"/>
              </a:defRPr>
            </a:lvl1pPr>
          </a:lstStyle>
          <a:p>
            <a:pPr>
              <a:defRPr/>
            </a:pPr>
            <a:endParaRPr lang="en-US" altLang="zh-TW" dirty="0"/>
          </a:p>
        </p:txBody>
      </p:sp>
      <p:sp>
        <p:nvSpPr>
          <p:cNvPr id="1027" name="Rectangle 3"/>
          <p:cNvSpPr>
            <a:spLocks noGrp="1" noChangeArrowheads="1"/>
          </p:cNvSpPr>
          <p:nvPr>
            <p:ph type="dt" idx="1"/>
          </p:nvPr>
        </p:nvSpPr>
        <p:spPr bwMode="auto">
          <a:xfrm>
            <a:off x="3852017" y="3"/>
            <a:ext cx="2945659" cy="493713"/>
          </a:xfrm>
          <a:prstGeom prst="rect">
            <a:avLst/>
          </a:prstGeom>
          <a:noFill/>
          <a:ln w="9525">
            <a:noFill/>
            <a:miter lim="800000"/>
            <a:headEnd/>
            <a:tailEnd/>
          </a:ln>
          <a:effectLst/>
        </p:spPr>
        <p:txBody>
          <a:bodyPr vert="horz" wrap="square" lIns="90821" tIns="45412" rIns="90821" bIns="45412" numCol="1" anchor="t" anchorCtr="0" compatLnSpc="1">
            <a:prstTxWarp prst="textNoShape">
              <a:avLst/>
            </a:prstTxWarp>
          </a:bodyPr>
          <a:lstStyle>
            <a:lvl1pPr algn="r">
              <a:defRPr sz="1100">
                <a:ea typeface="新細明體" pitchFamily="18" charset="-120"/>
              </a:defRPr>
            </a:lvl1pPr>
          </a:lstStyle>
          <a:p>
            <a:pPr>
              <a:defRPr/>
            </a:pPr>
            <a:endParaRPr lang="en-US" altLang="zh-TW" dirty="0"/>
          </a:p>
        </p:txBody>
      </p:sp>
      <p:sp>
        <p:nvSpPr>
          <p:cNvPr id="6148" name="Rectangle 4"/>
          <p:cNvSpPr>
            <a:spLocks noGrp="1" noRot="1" noChangeAspect="1" noChangeArrowheads="1" noTextEdit="1"/>
          </p:cNvSpPr>
          <p:nvPr>
            <p:ph type="sldImg" idx="2"/>
          </p:nvPr>
        </p:nvSpPr>
        <p:spPr bwMode="auto">
          <a:xfrm>
            <a:off x="930275" y="739775"/>
            <a:ext cx="4937125" cy="3703638"/>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06358" y="4690272"/>
            <a:ext cx="4984963" cy="4443413"/>
          </a:xfrm>
          <a:prstGeom prst="rect">
            <a:avLst/>
          </a:prstGeom>
          <a:noFill/>
          <a:ln w="9525">
            <a:noFill/>
            <a:miter lim="800000"/>
            <a:headEnd/>
            <a:tailEnd/>
          </a:ln>
          <a:effectLst/>
        </p:spPr>
        <p:txBody>
          <a:bodyPr vert="horz" wrap="square" lIns="90821" tIns="45412" rIns="90821" bIns="45412"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1030" name="Rectangle 6"/>
          <p:cNvSpPr>
            <a:spLocks noGrp="1" noChangeArrowheads="1"/>
          </p:cNvSpPr>
          <p:nvPr>
            <p:ph type="ftr" sz="quarter" idx="4"/>
          </p:nvPr>
        </p:nvSpPr>
        <p:spPr bwMode="auto">
          <a:xfrm>
            <a:off x="2" y="9380539"/>
            <a:ext cx="2945659" cy="493713"/>
          </a:xfrm>
          <a:prstGeom prst="rect">
            <a:avLst/>
          </a:prstGeom>
          <a:noFill/>
          <a:ln w="9525">
            <a:noFill/>
            <a:miter lim="800000"/>
            <a:headEnd/>
            <a:tailEnd/>
          </a:ln>
          <a:effectLst/>
        </p:spPr>
        <p:txBody>
          <a:bodyPr vert="horz" wrap="square" lIns="90821" tIns="45412" rIns="90821" bIns="45412" numCol="1" anchor="b" anchorCtr="0" compatLnSpc="1">
            <a:prstTxWarp prst="textNoShape">
              <a:avLst/>
            </a:prstTxWarp>
          </a:bodyPr>
          <a:lstStyle>
            <a:lvl1pPr>
              <a:defRPr sz="1100">
                <a:ea typeface="新細明體" pitchFamily="18" charset="-120"/>
              </a:defRPr>
            </a:lvl1pPr>
          </a:lstStyle>
          <a:p>
            <a:pPr>
              <a:defRPr/>
            </a:pPr>
            <a:endParaRPr lang="en-US" altLang="zh-TW" dirty="0"/>
          </a:p>
        </p:txBody>
      </p:sp>
      <p:sp>
        <p:nvSpPr>
          <p:cNvPr id="1031" name="Rectangle 7"/>
          <p:cNvSpPr>
            <a:spLocks noGrp="1" noChangeArrowheads="1"/>
          </p:cNvSpPr>
          <p:nvPr>
            <p:ph type="sldNum" sz="quarter" idx="5"/>
          </p:nvPr>
        </p:nvSpPr>
        <p:spPr bwMode="auto">
          <a:xfrm>
            <a:off x="3852017" y="9380539"/>
            <a:ext cx="2945659" cy="493713"/>
          </a:xfrm>
          <a:prstGeom prst="rect">
            <a:avLst/>
          </a:prstGeom>
          <a:noFill/>
          <a:ln w="9525">
            <a:noFill/>
            <a:miter lim="800000"/>
            <a:headEnd/>
            <a:tailEnd/>
          </a:ln>
          <a:effectLst/>
        </p:spPr>
        <p:txBody>
          <a:bodyPr vert="horz" wrap="square" lIns="90821" tIns="45412" rIns="90821" bIns="45412" numCol="1" anchor="b" anchorCtr="0" compatLnSpc="1">
            <a:prstTxWarp prst="textNoShape">
              <a:avLst/>
            </a:prstTxWarp>
          </a:bodyPr>
          <a:lstStyle>
            <a:lvl1pPr algn="r">
              <a:defRPr sz="1100">
                <a:ea typeface="新細明體" pitchFamily="18" charset="-120"/>
              </a:defRPr>
            </a:lvl1pPr>
          </a:lstStyle>
          <a:p>
            <a:pPr>
              <a:defRPr/>
            </a:pPr>
            <a:fld id="{9553EB12-3444-45DA-BABA-EAA4C27DAC28}" type="slidenum">
              <a:rPr lang="en-US" altLang="zh-TW"/>
              <a:pPr>
                <a:defRPr/>
              </a:pPr>
              <a:t>‹#›</a:t>
            </a:fld>
            <a:endParaRPr lang="en-US" altLang="zh-TW" dirty="0"/>
          </a:p>
        </p:txBody>
      </p:sp>
    </p:spTree>
    <p:extLst>
      <p:ext uri="{BB962C8B-B14F-4D97-AF65-F5344CB8AC3E}">
        <p14:creationId xmlns:p14="http://schemas.microsoft.com/office/powerpoint/2010/main" val="23140733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a:t>
            </a:fld>
            <a:endParaRPr lang="en-US" altLang="zh-TW" dirty="0"/>
          </a:p>
        </p:txBody>
      </p:sp>
    </p:spTree>
    <p:extLst>
      <p:ext uri="{BB962C8B-B14F-4D97-AF65-F5344CB8AC3E}">
        <p14:creationId xmlns:p14="http://schemas.microsoft.com/office/powerpoint/2010/main" val="1319113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10</a:t>
            </a:fld>
            <a:endParaRPr lang="en-US" altLang="zh-TW" dirty="0"/>
          </a:p>
        </p:txBody>
      </p:sp>
    </p:spTree>
    <p:extLst>
      <p:ext uri="{BB962C8B-B14F-4D97-AF65-F5344CB8AC3E}">
        <p14:creationId xmlns:p14="http://schemas.microsoft.com/office/powerpoint/2010/main" val="3137841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11</a:t>
            </a:fld>
            <a:endParaRPr lang="en-US" altLang="zh-TW" dirty="0"/>
          </a:p>
        </p:txBody>
      </p:sp>
    </p:spTree>
    <p:extLst>
      <p:ext uri="{BB962C8B-B14F-4D97-AF65-F5344CB8AC3E}">
        <p14:creationId xmlns:p14="http://schemas.microsoft.com/office/powerpoint/2010/main" val="1072139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12</a:t>
            </a:fld>
            <a:endParaRPr lang="en-US" altLang="zh-TW" dirty="0"/>
          </a:p>
        </p:txBody>
      </p:sp>
    </p:spTree>
    <p:extLst>
      <p:ext uri="{BB962C8B-B14F-4D97-AF65-F5344CB8AC3E}">
        <p14:creationId xmlns:p14="http://schemas.microsoft.com/office/powerpoint/2010/main" val="2188957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13</a:t>
            </a:fld>
            <a:endParaRPr lang="en-US" altLang="zh-TW" dirty="0"/>
          </a:p>
        </p:txBody>
      </p:sp>
    </p:spTree>
    <p:extLst>
      <p:ext uri="{BB962C8B-B14F-4D97-AF65-F5344CB8AC3E}">
        <p14:creationId xmlns:p14="http://schemas.microsoft.com/office/powerpoint/2010/main" val="3685592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14</a:t>
            </a:fld>
            <a:endParaRPr lang="en-US" altLang="zh-TW" dirty="0"/>
          </a:p>
        </p:txBody>
      </p:sp>
    </p:spTree>
    <p:extLst>
      <p:ext uri="{BB962C8B-B14F-4D97-AF65-F5344CB8AC3E}">
        <p14:creationId xmlns:p14="http://schemas.microsoft.com/office/powerpoint/2010/main" val="1007444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15</a:t>
            </a:fld>
            <a:endParaRPr lang="en-US" altLang="zh-TW" dirty="0"/>
          </a:p>
        </p:txBody>
      </p:sp>
    </p:spTree>
    <p:extLst>
      <p:ext uri="{BB962C8B-B14F-4D97-AF65-F5344CB8AC3E}">
        <p14:creationId xmlns:p14="http://schemas.microsoft.com/office/powerpoint/2010/main" val="2866937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16</a:t>
            </a:fld>
            <a:endParaRPr lang="en-US" altLang="zh-TW" dirty="0"/>
          </a:p>
        </p:txBody>
      </p:sp>
    </p:spTree>
    <p:extLst>
      <p:ext uri="{BB962C8B-B14F-4D97-AF65-F5344CB8AC3E}">
        <p14:creationId xmlns:p14="http://schemas.microsoft.com/office/powerpoint/2010/main" val="3037586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17</a:t>
            </a:fld>
            <a:endParaRPr lang="en-US" altLang="zh-TW" dirty="0"/>
          </a:p>
        </p:txBody>
      </p:sp>
    </p:spTree>
    <p:extLst>
      <p:ext uri="{BB962C8B-B14F-4D97-AF65-F5344CB8AC3E}">
        <p14:creationId xmlns:p14="http://schemas.microsoft.com/office/powerpoint/2010/main" val="3652083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18</a:t>
            </a:fld>
            <a:endParaRPr lang="en-US" altLang="zh-TW" dirty="0"/>
          </a:p>
        </p:txBody>
      </p:sp>
    </p:spTree>
    <p:extLst>
      <p:ext uri="{BB962C8B-B14F-4D97-AF65-F5344CB8AC3E}">
        <p14:creationId xmlns:p14="http://schemas.microsoft.com/office/powerpoint/2010/main" val="1575492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19</a:t>
            </a:fld>
            <a:endParaRPr lang="en-US" altLang="zh-TW" dirty="0"/>
          </a:p>
        </p:txBody>
      </p:sp>
    </p:spTree>
    <p:extLst>
      <p:ext uri="{BB962C8B-B14F-4D97-AF65-F5344CB8AC3E}">
        <p14:creationId xmlns:p14="http://schemas.microsoft.com/office/powerpoint/2010/main" val="124302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a:t>
            </a:fld>
            <a:endParaRPr lang="en-US" altLang="zh-TW" dirty="0"/>
          </a:p>
        </p:txBody>
      </p:sp>
    </p:spTree>
    <p:extLst>
      <p:ext uri="{BB962C8B-B14F-4D97-AF65-F5344CB8AC3E}">
        <p14:creationId xmlns:p14="http://schemas.microsoft.com/office/powerpoint/2010/main" val="3067759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20</a:t>
            </a:fld>
            <a:endParaRPr lang="en-US" altLang="zh-TW" dirty="0"/>
          </a:p>
        </p:txBody>
      </p:sp>
    </p:spTree>
    <p:extLst>
      <p:ext uri="{BB962C8B-B14F-4D97-AF65-F5344CB8AC3E}">
        <p14:creationId xmlns:p14="http://schemas.microsoft.com/office/powerpoint/2010/main" val="2013299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21</a:t>
            </a:fld>
            <a:endParaRPr lang="en-US" altLang="zh-TW" dirty="0"/>
          </a:p>
        </p:txBody>
      </p:sp>
    </p:spTree>
    <p:extLst>
      <p:ext uri="{BB962C8B-B14F-4D97-AF65-F5344CB8AC3E}">
        <p14:creationId xmlns:p14="http://schemas.microsoft.com/office/powerpoint/2010/main" val="2650248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22</a:t>
            </a:fld>
            <a:endParaRPr lang="en-US" altLang="zh-TW" dirty="0"/>
          </a:p>
        </p:txBody>
      </p:sp>
    </p:spTree>
    <p:extLst>
      <p:ext uri="{BB962C8B-B14F-4D97-AF65-F5344CB8AC3E}">
        <p14:creationId xmlns:p14="http://schemas.microsoft.com/office/powerpoint/2010/main" val="423339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23</a:t>
            </a:fld>
            <a:endParaRPr lang="en-US" altLang="zh-TW" dirty="0"/>
          </a:p>
        </p:txBody>
      </p:sp>
    </p:spTree>
    <p:extLst>
      <p:ext uri="{BB962C8B-B14F-4D97-AF65-F5344CB8AC3E}">
        <p14:creationId xmlns:p14="http://schemas.microsoft.com/office/powerpoint/2010/main" val="446578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24</a:t>
            </a:fld>
            <a:endParaRPr lang="en-US" altLang="zh-TW" dirty="0"/>
          </a:p>
        </p:txBody>
      </p:sp>
    </p:spTree>
    <p:extLst>
      <p:ext uri="{BB962C8B-B14F-4D97-AF65-F5344CB8AC3E}">
        <p14:creationId xmlns:p14="http://schemas.microsoft.com/office/powerpoint/2010/main" val="3012593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25</a:t>
            </a:fld>
            <a:endParaRPr lang="en-US" altLang="zh-TW" dirty="0"/>
          </a:p>
        </p:txBody>
      </p:sp>
    </p:spTree>
    <p:extLst>
      <p:ext uri="{BB962C8B-B14F-4D97-AF65-F5344CB8AC3E}">
        <p14:creationId xmlns:p14="http://schemas.microsoft.com/office/powerpoint/2010/main" val="2916108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26</a:t>
            </a:fld>
            <a:endParaRPr lang="en-US" altLang="zh-TW" dirty="0"/>
          </a:p>
        </p:txBody>
      </p:sp>
    </p:spTree>
    <p:extLst>
      <p:ext uri="{BB962C8B-B14F-4D97-AF65-F5344CB8AC3E}">
        <p14:creationId xmlns:p14="http://schemas.microsoft.com/office/powerpoint/2010/main" val="58295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27</a:t>
            </a:fld>
            <a:endParaRPr lang="en-US" altLang="zh-TW" dirty="0"/>
          </a:p>
        </p:txBody>
      </p:sp>
    </p:spTree>
    <p:extLst>
      <p:ext uri="{BB962C8B-B14F-4D97-AF65-F5344CB8AC3E}">
        <p14:creationId xmlns:p14="http://schemas.microsoft.com/office/powerpoint/2010/main" val="2911954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28</a:t>
            </a:fld>
            <a:endParaRPr lang="en-US" altLang="zh-TW" dirty="0"/>
          </a:p>
        </p:txBody>
      </p:sp>
    </p:spTree>
    <p:extLst>
      <p:ext uri="{BB962C8B-B14F-4D97-AF65-F5344CB8AC3E}">
        <p14:creationId xmlns:p14="http://schemas.microsoft.com/office/powerpoint/2010/main" val="3657059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29</a:t>
            </a:fld>
            <a:endParaRPr lang="en-US" altLang="zh-TW" dirty="0"/>
          </a:p>
        </p:txBody>
      </p:sp>
    </p:spTree>
    <p:extLst>
      <p:ext uri="{BB962C8B-B14F-4D97-AF65-F5344CB8AC3E}">
        <p14:creationId xmlns:p14="http://schemas.microsoft.com/office/powerpoint/2010/main" val="461012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a:t>
            </a:fld>
            <a:endParaRPr lang="en-US" altLang="zh-TW" dirty="0"/>
          </a:p>
        </p:txBody>
      </p:sp>
    </p:spTree>
    <p:extLst>
      <p:ext uri="{BB962C8B-B14F-4D97-AF65-F5344CB8AC3E}">
        <p14:creationId xmlns:p14="http://schemas.microsoft.com/office/powerpoint/2010/main" val="2066826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30</a:t>
            </a:fld>
            <a:endParaRPr lang="en-US" altLang="zh-TW" dirty="0"/>
          </a:p>
        </p:txBody>
      </p:sp>
    </p:spTree>
    <p:extLst>
      <p:ext uri="{BB962C8B-B14F-4D97-AF65-F5344CB8AC3E}">
        <p14:creationId xmlns:p14="http://schemas.microsoft.com/office/powerpoint/2010/main" val="1144457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31</a:t>
            </a:fld>
            <a:endParaRPr lang="en-US" altLang="zh-TW" dirty="0"/>
          </a:p>
        </p:txBody>
      </p:sp>
    </p:spTree>
    <p:extLst>
      <p:ext uri="{BB962C8B-B14F-4D97-AF65-F5344CB8AC3E}">
        <p14:creationId xmlns:p14="http://schemas.microsoft.com/office/powerpoint/2010/main" val="1953182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32</a:t>
            </a:fld>
            <a:endParaRPr lang="en-US" altLang="zh-TW" dirty="0"/>
          </a:p>
        </p:txBody>
      </p:sp>
    </p:spTree>
    <p:extLst>
      <p:ext uri="{BB962C8B-B14F-4D97-AF65-F5344CB8AC3E}">
        <p14:creationId xmlns:p14="http://schemas.microsoft.com/office/powerpoint/2010/main" val="3391626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33</a:t>
            </a:fld>
            <a:endParaRPr lang="en-US" altLang="zh-TW" dirty="0"/>
          </a:p>
        </p:txBody>
      </p:sp>
    </p:spTree>
    <p:extLst>
      <p:ext uri="{BB962C8B-B14F-4D97-AF65-F5344CB8AC3E}">
        <p14:creationId xmlns:p14="http://schemas.microsoft.com/office/powerpoint/2010/main" val="1915513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34</a:t>
            </a:fld>
            <a:endParaRPr lang="en-US" altLang="zh-TW" dirty="0"/>
          </a:p>
        </p:txBody>
      </p:sp>
    </p:spTree>
    <p:extLst>
      <p:ext uri="{BB962C8B-B14F-4D97-AF65-F5344CB8AC3E}">
        <p14:creationId xmlns:p14="http://schemas.microsoft.com/office/powerpoint/2010/main" val="2812787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35</a:t>
            </a:fld>
            <a:endParaRPr lang="en-US" altLang="zh-TW" dirty="0"/>
          </a:p>
        </p:txBody>
      </p:sp>
    </p:spTree>
    <p:extLst>
      <p:ext uri="{BB962C8B-B14F-4D97-AF65-F5344CB8AC3E}">
        <p14:creationId xmlns:p14="http://schemas.microsoft.com/office/powerpoint/2010/main" val="1982477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36</a:t>
            </a:fld>
            <a:endParaRPr lang="en-US" altLang="zh-TW" dirty="0"/>
          </a:p>
        </p:txBody>
      </p:sp>
    </p:spTree>
    <p:extLst>
      <p:ext uri="{BB962C8B-B14F-4D97-AF65-F5344CB8AC3E}">
        <p14:creationId xmlns:p14="http://schemas.microsoft.com/office/powerpoint/2010/main" val="1937230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37</a:t>
            </a:fld>
            <a:endParaRPr lang="en-US" altLang="zh-TW" dirty="0"/>
          </a:p>
        </p:txBody>
      </p:sp>
    </p:spTree>
    <p:extLst>
      <p:ext uri="{BB962C8B-B14F-4D97-AF65-F5344CB8AC3E}">
        <p14:creationId xmlns:p14="http://schemas.microsoft.com/office/powerpoint/2010/main" val="4167591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38</a:t>
            </a:fld>
            <a:endParaRPr lang="en-US" altLang="zh-TW" dirty="0"/>
          </a:p>
        </p:txBody>
      </p:sp>
    </p:spTree>
    <p:extLst>
      <p:ext uri="{BB962C8B-B14F-4D97-AF65-F5344CB8AC3E}">
        <p14:creationId xmlns:p14="http://schemas.microsoft.com/office/powerpoint/2010/main" val="4070161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39</a:t>
            </a:fld>
            <a:endParaRPr lang="en-US" altLang="zh-TW" dirty="0"/>
          </a:p>
        </p:txBody>
      </p:sp>
    </p:spTree>
    <p:extLst>
      <p:ext uri="{BB962C8B-B14F-4D97-AF65-F5344CB8AC3E}">
        <p14:creationId xmlns:p14="http://schemas.microsoft.com/office/powerpoint/2010/main" val="1372008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a:t>
            </a:fld>
            <a:endParaRPr lang="en-US" altLang="zh-TW" dirty="0"/>
          </a:p>
        </p:txBody>
      </p:sp>
    </p:spTree>
    <p:extLst>
      <p:ext uri="{BB962C8B-B14F-4D97-AF65-F5344CB8AC3E}">
        <p14:creationId xmlns:p14="http://schemas.microsoft.com/office/powerpoint/2010/main" val="2684691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40</a:t>
            </a:fld>
            <a:endParaRPr lang="en-US" altLang="zh-TW" dirty="0"/>
          </a:p>
        </p:txBody>
      </p:sp>
    </p:spTree>
    <p:extLst>
      <p:ext uri="{BB962C8B-B14F-4D97-AF65-F5344CB8AC3E}">
        <p14:creationId xmlns:p14="http://schemas.microsoft.com/office/powerpoint/2010/main" val="3403017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41</a:t>
            </a:fld>
            <a:endParaRPr lang="en-US" altLang="zh-TW" dirty="0"/>
          </a:p>
        </p:txBody>
      </p:sp>
    </p:spTree>
    <p:extLst>
      <p:ext uri="{BB962C8B-B14F-4D97-AF65-F5344CB8AC3E}">
        <p14:creationId xmlns:p14="http://schemas.microsoft.com/office/powerpoint/2010/main" val="134563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42</a:t>
            </a:fld>
            <a:endParaRPr lang="en-US" altLang="zh-TW" dirty="0"/>
          </a:p>
        </p:txBody>
      </p:sp>
    </p:spTree>
    <p:extLst>
      <p:ext uri="{BB962C8B-B14F-4D97-AF65-F5344CB8AC3E}">
        <p14:creationId xmlns:p14="http://schemas.microsoft.com/office/powerpoint/2010/main" val="3834689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43</a:t>
            </a:fld>
            <a:endParaRPr lang="en-US" altLang="zh-TW" dirty="0"/>
          </a:p>
        </p:txBody>
      </p:sp>
    </p:spTree>
    <p:extLst>
      <p:ext uri="{BB962C8B-B14F-4D97-AF65-F5344CB8AC3E}">
        <p14:creationId xmlns:p14="http://schemas.microsoft.com/office/powerpoint/2010/main" val="2499594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44</a:t>
            </a:fld>
            <a:endParaRPr lang="en-US" altLang="zh-TW" dirty="0"/>
          </a:p>
        </p:txBody>
      </p:sp>
    </p:spTree>
    <p:extLst>
      <p:ext uri="{BB962C8B-B14F-4D97-AF65-F5344CB8AC3E}">
        <p14:creationId xmlns:p14="http://schemas.microsoft.com/office/powerpoint/2010/main" val="289997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45</a:t>
            </a:fld>
            <a:endParaRPr lang="en-US" altLang="zh-TW" dirty="0"/>
          </a:p>
        </p:txBody>
      </p:sp>
    </p:spTree>
    <p:extLst>
      <p:ext uri="{BB962C8B-B14F-4D97-AF65-F5344CB8AC3E}">
        <p14:creationId xmlns:p14="http://schemas.microsoft.com/office/powerpoint/2010/main" val="6167907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46</a:t>
            </a:fld>
            <a:endParaRPr lang="en-US" altLang="zh-TW" dirty="0"/>
          </a:p>
        </p:txBody>
      </p:sp>
    </p:spTree>
    <p:extLst>
      <p:ext uri="{BB962C8B-B14F-4D97-AF65-F5344CB8AC3E}">
        <p14:creationId xmlns:p14="http://schemas.microsoft.com/office/powerpoint/2010/main" val="445264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47</a:t>
            </a:fld>
            <a:endParaRPr lang="en-US" altLang="zh-TW" dirty="0"/>
          </a:p>
        </p:txBody>
      </p:sp>
    </p:spTree>
    <p:extLst>
      <p:ext uri="{BB962C8B-B14F-4D97-AF65-F5344CB8AC3E}">
        <p14:creationId xmlns:p14="http://schemas.microsoft.com/office/powerpoint/2010/main" val="29350414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48</a:t>
            </a:fld>
            <a:endParaRPr lang="en-US" altLang="zh-TW" dirty="0"/>
          </a:p>
        </p:txBody>
      </p:sp>
    </p:spTree>
    <p:extLst>
      <p:ext uri="{BB962C8B-B14F-4D97-AF65-F5344CB8AC3E}">
        <p14:creationId xmlns:p14="http://schemas.microsoft.com/office/powerpoint/2010/main" val="2737008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49</a:t>
            </a:fld>
            <a:endParaRPr lang="en-US" altLang="zh-TW" dirty="0"/>
          </a:p>
        </p:txBody>
      </p:sp>
    </p:spTree>
    <p:extLst>
      <p:ext uri="{BB962C8B-B14F-4D97-AF65-F5344CB8AC3E}">
        <p14:creationId xmlns:p14="http://schemas.microsoft.com/office/powerpoint/2010/main" val="22315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5</a:t>
            </a:fld>
            <a:endParaRPr lang="en-US" altLang="zh-TW" dirty="0"/>
          </a:p>
        </p:txBody>
      </p:sp>
    </p:spTree>
    <p:extLst>
      <p:ext uri="{BB962C8B-B14F-4D97-AF65-F5344CB8AC3E}">
        <p14:creationId xmlns:p14="http://schemas.microsoft.com/office/powerpoint/2010/main" val="1020533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50</a:t>
            </a:fld>
            <a:endParaRPr lang="en-US" altLang="zh-TW" dirty="0"/>
          </a:p>
        </p:txBody>
      </p:sp>
    </p:spTree>
    <p:extLst>
      <p:ext uri="{BB962C8B-B14F-4D97-AF65-F5344CB8AC3E}">
        <p14:creationId xmlns:p14="http://schemas.microsoft.com/office/powerpoint/2010/main" val="3863948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51</a:t>
            </a:fld>
            <a:endParaRPr lang="en-US" altLang="zh-TW" dirty="0"/>
          </a:p>
        </p:txBody>
      </p:sp>
    </p:spTree>
    <p:extLst>
      <p:ext uri="{BB962C8B-B14F-4D97-AF65-F5344CB8AC3E}">
        <p14:creationId xmlns:p14="http://schemas.microsoft.com/office/powerpoint/2010/main" val="359282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6</a:t>
            </a:fld>
            <a:endParaRPr lang="en-US" altLang="zh-TW" dirty="0"/>
          </a:p>
        </p:txBody>
      </p:sp>
    </p:spTree>
    <p:extLst>
      <p:ext uri="{BB962C8B-B14F-4D97-AF65-F5344CB8AC3E}">
        <p14:creationId xmlns:p14="http://schemas.microsoft.com/office/powerpoint/2010/main" val="372517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7</a:t>
            </a:fld>
            <a:endParaRPr lang="en-US" altLang="zh-TW" dirty="0"/>
          </a:p>
        </p:txBody>
      </p:sp>
    </p:spTree>
    <p:extLst>
      <p:ext uri="{BB962C8B-B14F-4D97-AF65-F5344CB8AC3E}">
        <p14:creationId xmlns:p14="http://schemas.microsoft.com/office/powerpoint/2010/main" val="397720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8</a:t>
            </a:fld>
            <a:endParaRPr lang="en-US" altLang="zh-TW" dirty="0"/>
          </a:p>
        </p:txBody>
      </p:sp>
    </p:spTree>
    <p:extLst>
      <p:ext uri="{BB962C8B-B14F-4D97-AF65-F5344CB8AC3E}">
        <p14:creationId xmlns:p14="http://schemas.microsoft.com/office/powerpoint/2010/main" val="3750144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53EB12-3444-45DA-BABA-EAA4C27DAC28}" type="slidenum">
              <a:rPr lang="en-US" altLang="zh-TW" smtClean="0"/>
              <a:pPr>
                <a:defRPr/>
              </a:pPr>
              <a:t>9</a:t>
            </a:fld>
            <a:endParaRPr lang="en-US" altLang="zh-TW" dirty="0"/>
          </a:p>
        </p:txBody>
      </p:sp>
    </p:spTree>
    <p:extLst>
      <p:ext uri="{BB962C8B-B14F-4D97-AF65-F5344CB8AC3E}">
        <p14:creationId xmlns:p14="http://schemas.microsoft.com/office/powerpoint/2010/main" val="2524909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4" name="Picture 18" descr="School"/>
          <p:cNvPicPr>
            <a:picLocks noChangeAspect="1" noChangeArrowheads="1"/>
          </p:cNvPicPr>
          <p:nvPr userDrawn="1"/>
        </p:nvPicPr>
        <p:blipFill>
          <a:blip r:embed="rId2" cstate="print">
            <a:lum bright="40000"/>
          </a:blip>
          <a:srcRect/>
          <a:stretch>
            <a:fillRect/>
          </a:stretch>
        </p:blipFill>
        <p:spPr bwMode="auto">
          <a:xfrm>
            <a:off x="8458200" y="6172200"/>
            <a:ext cx="614363" cy="612775"/>
          </a:xfrm>
          <a:prstGeom prst="rect">
            <a:avLst/>
          </a:prstGeom>
          <a:noFill/>
          <a:ln w="9525">
            <a:noFill/>
            <a:miter lim="800000"/>
            <a:headEnd/>
            <a:tailEnd/>
          </a:ln>
        </p:spPr>
      </p:pic>
      <p:pic>
        <p:nvPicPr>
          <p:cNvPr id="5" name="Picture 17" descr="dblab_All"/>
          <p:cNvPicPr>
            <a:picLocks noChangeAspect="1" noChangeArrowheads="1"/>
          </p:cNvPicPr>
          <p:nvPr userDrawn="1"/>
        </p:nvPicPr>
        <p:blipFill>
          <a:blip r:embed="rId3" cstate="print"/>
          <a:srcRect/>
          <a:stretch>
            <a:fillRect/>
          </a:stretch>
        </p:blipFill>
        <p:spPr bwMode="auto">
          <a:xfrm>
            <a:off x="285720" y="3857628"/>
            <a:ext cx="1455737" cy="2057400"/>
          </a:xfrm>
          <a:prstGeom prst="rect">
            <a:avLst/>
          </a:prstGeom>
          <a:noFill/>
          <a:ln w="9525">
            <a:noFill/>
            <a:miter lim="800000"/>
            <a:headEnd/>
            <a:tailEnd/>
          </a:ln>
        </p:spPr>
      </p:pic>
      <p:sp>
        <p:nvSpPr>
          <p:cNvPr id="6" name="Rectangle 19"/>
          <p:cNvSpPr>
            <a:spLocks noChangeArrowheads="1"/>
          </p:cNvSpPr>
          <p:nvPr userDrawn="1"/>
        </p:nvSpPr>
        <p:spPr bwMode="ltGray">
          <a:xfrm>
            <a:off x="342930" y="457184"/>
            <a:ext cx="438150" cy="474663"/>
          </a:xfrm>
          <a:prstGeom prst="rect">
            <a:avLst/>
          </a:prstGeom>
          <a:solidFill>
            <a:schemeClr val="accent2"/>
          </a:solidFill>
          <a:ln w="9525">
            <a:noFill/>
            <a:miter lim="800000"/>
            <a:headEnd/>
            <a:tailEnd/>
          </a:ln>
          <a:effectLst/>
        </p:spPr>
        <p:txBody>
          <a:bodyPr wrap="none" anchor="ctr"/>
          <a:lstStyle/>
          <a:p>
            <a:pPr algn="ctr">
              <a:defRPr/>
            </a:pPr>
            <a:endParaRPr lang="en-US" dirty="0"/>
          </a:p>
        </p:txBody>
      </p:sp>
      <p:sp>
        <p:nvSpPr>
          <p:cNvPr id="7" name="Rectangle 20"/>
          <p:cNvSpPr>
            <a:spLocks noChangeArrowheads="1"/>
          </p:cNvSpPr>
          <p:nvPr userDrawn="1"/>
        </p:nvSpPr>
        <p:spPr bwMode="ltGray">
          <a:xfrm>
            <a:off x="571530" y="239697"/>
            <a:ext cx="422275" cy="474662"/>
          </a:xfrm>
          <a:prstGeom prst="rect">
            <a:avLst/>
          </a:prstGeom>
          <a:solidFill>
            <a:schemeClr val="folHlink"/>
          </a:solidFill>
          <a:ln w="9525">
            <a:noFill/>
            <a:miter lim="800000"/>
            <a:headEnd/>
            <a:tailEnd/>
          </a:ln>
          <a:effectLst/>
        </p:spPr>
        <p:txBody>
          <a:bodyPr wrap="none" anchor="ctr"/>
          <a:lstStyle/>
          <a:p>
            <a:pPr algn="ctr">
              <a:defRPr/>
            </a:pPr>
            <a:endParaRPr lang="en-US" dirty="0"/>
          </a:p>
        </p:txBody>
      </p:sp>
      <p:sp>
        <p:nvSpPr>
          <p:cNvPr id="8" name="Rectangle 21"/>
          <p:cNvSpPr>
            <a:spLocks noChangeArrowheads="1"/>
          </p:cNvSpPr>
          <p:nvPr userDrawn="1"/>
        </p:nvSpPr>
        <p:spPr bwMode="ltGray">
          <a:xfrm>
            <a:off x="114330" y="152384"/>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en-US" dirty="0"/>
          </a:p>
        </p:txBody>
      </p:sp>
      <p:sp>
        <p:nvSpPr>
          <p:cNvPr id="9" name="Rectangle 22"/>
          <p:cNvSpPr>
            <a:spLocks noChangeArrowheads="1"/>
          </p:cNvSpPr>
          <p:nvPr userDrawn="1"/>
        </p:nvSpPr>
        <p:spPr bwMode="gray">
          <a:xfrm>
            <a:off x="571530" y="90472"/>
            <a:ext cx="31750" cy="1052512"/>
          </a:xfrm>
          <a:prstGeom prst="rect">
            <a:avLst/>
          </a:prstGeom>
          <a:solidFill>
            <a:schemeClr val="bg2"/>
          </a:solidFill>
          <a:ln w="9525">
            <a:noFill/>
            <a:miter lim="800000"/>
            <a:headEnd/>
            <a:tailEnd/>
          </a:ln>
          <a:effectLst/>
        </p:spPr>
        <p:txBody>
          <a:bodyPr wrap="none" anchor="ctr"/>
          <a:lstStyle/>
          <a:p>
            <a:pPr algn="ctr">
              <a:defRPr/>
            </a:pPr>
            <a:endParaRPr lang="en-US" dirty="0"/>
          </a:p>
        </p:txBody>
      </p:sp>
      <p:sp>
        <p:nvSpPr>
          <p:cNvPr id="10" name="Rectangle 23"/>
          <p:cNvSpPr>
            <a:spLocks noChangeArrowheads="1"/>
          </p:cNvSpPr>
          <p:nvPr userDrawn="1"/>
        </p:nvSpPr>
        <p:spPr bwMode="gray">
          <a:xfrm>
            <a:off x="342930" y="304784"/>
            <a:ext cx="8586788"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en-US" dirty="0"/>
          </a:p>
        </p:txBody>
      </p:sp>
      <p:sp>
        <p:nvSpPr>
          <p:cNvPr id="5132" name="Rectangle 12"/>
          <p:cNvSpPr>
            <a:spLocks noGrp="1" noChangeArrowheads="1"/>
          </p:cNvSpPr>
          <p:nvPr>
            <p:ph type="ctrTitle"/>
          </p:nvPr>
        </p:nvSpPr>
        <p:spPr>
          <a:xfrm>
            <a:off x="571472" y="952496"/>
            <a:ext cx="8143932" cy="1905000"/>
          </a:xfrm>
        </p:spPr>
        <p:txBody>
          <a:bodyPr/>
          <a:lstStyle>
            <a:lvl1pPr>
              <a:defRPr sz="4400" b="1">
                <a:solidFill>
                  <a:schemeClr val="tx1"/>
                </a:solidFill>
                <a:effectLst>
                  <a:outerShdw blurRad="38100" dist="38100" dir="2700000" algn="tl">
                    <a:srgbClr val="C0C0C0"/>
                  </a:outerShdw>
                </a:effectLst>
              </a:defRPr>
            </a:lvl1pPr>
          </a:lstStyle>
          <a:p>
            <a:r>
              <a:rPr lang="zh-TW" altLang="en-US"/>
              <a:t>題目名稱</a:t>
            </a:r>
          </a:p>
        </p:txBody>
      </p:sp>
      <p:sp>
        <p:nvSpPr>
          <p:cNvPr id="5133" name="Rectangle 13"/>
          <p:cNvSpPr>
            <a:spLocks noGrp="1" noChangeArrowheads="1"/>
          </p:cNvSpPr>
          <p:nvPr>
            <p:ph type="subTitle" idx="1"/>
          </p:nvPr>
        </p:nvSpPr>
        <p:spPr>
          <a:xfrm>
            <a:off x="2000232" y="4038600"/>
            <a:ext cx="6715172" cy="1752600"/>
          </a:xfrm>
        </p:spPr>
        <p:txBody>
          <a:bodyPr/>
          <a:lstStyle>
            <a:lvl1pPr marL="0" indent="0" algn="ctr">
              <a:buFont typeface="Wingdings" pitchFamily="2" charset="2"/>
              <a:buNone/>
              <a:defRPr>
                <a:solidFill>
                  <a:schemeClr val="tx2"/>
                </a:solidFill>
              </a:defRPr>
            </a:lvl1pPr>
          </a:lstStyle>
          <a:p>
            <a:r>
              <a:rPr lang="zh-TW" altLang="en-US"/>
              <a:t>作者</a:t>
            </a:r>
          </a:p>
        </p:txBody>
      </p:sp>
      <p:sp>
        <p:nvSpPr>
          <p:cNvPr id="16"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fld id="{E6DC452F-5D04-412C-81C8-AA74924B7ADB}" type="datetime1">
              <a:rPr lang="zh-TW" altLang="en-US" smtClean="0"/>
              <a:pPr>
                <a:defRPr/>
              </a:pPr>
              <a:t>2015/1/19</a:t>
            </a:fld>
            <a:endParaRPr lang="en-US" altLang="zh-TW" dirty="0"/>
          </a:p>
        </p:txBody>
      </p:sp>
      <p:sp>
        <p:nvSpPr>
          <p:cNvPr id="17" name="Rectangle 15"/>
          <p:cNvSpPr>
            <a:spLocks noGrp="1" noChangeArrowheads="1"/>
          </p:cNvSpPr>
          <p:nvPr>
            <p:ph type="ftr" sz="quarter" idx="11"/>
          </p:nvPr>
        </p:nvSpPr>
        <p:spPr>
          <a:xfrm>
            <a:off x="3276600" y="6248400"/>
            <a:ext cx="2895600" cy="457200"/>
          </a:xfrm>
        </p:spPr>
        <p:txBody>
          <a:bodyPr/>
          <a:lstStyle>
            <a:lvl1pPr>
              <a:defRPr smtClean="0"/>
            </a:lvl1pPr>
          </a:lstStyle>
          <a:p>
            <a:pPr>
              <a:defRPr/>
            </a:pPr>
            <a:r>
              <a:rPr lang="en-US" altLang="zh-TW" dirty="0"/>
              <a:t>DBLAB @ NTOU</a:t>
            </a:r>
            <a:endParaRPr lang="en-US" altLang="zh-TW" dirty="0">
              <a:solidFill>
                <a:schemeClr val="bg2"/>
              </a:solidFill>
            </a:endParaRPr>
          </a:p>
        </p:txBody>
      </p:sp>
      <p:sp>
        <p:nvSpPr>
          <p:cNvPr id="18" name="Rectangle 16"/>
          <p:cNvSpPr>
            <a:spLocks noGrp="1" noChangeArrowheads="1"/>
          </p:cNvSpPr>
          <p:nvPr>
            <p:ph type="sldNum" sz="quarter" idx="12"/>
          </p:nvPr>
        </p:nvSpPr>
        <p:spPr>
          <a:xfrm>
            <a:off x="6324600" y="6248400"/>
            <a:ext cx="1905000" cy="457200"/>
          </a:xfrm>
        </p:spPr>
        <p:txBody>
          <a:bodyPr/>
          <a:lstStyle>
            <a:lvl1pPr>
              <a:defRPr smtClean="0"/>
            </a:lvl1pPr>
          </a:lstStyle>
          <a:p>
            <a:pPr>
              <a:defRPr/>
            </a:pPr>
            <a:fld id="{4BAC6459-1BCE-4068-AF70-39394F49EA8E}" type="slidenum">
              <a:rPr lang="en-US" altLang="zh-TW" smtClean="0"/>
              <a:pPr>
                <a:defRPr/>
              </a:pPr>
              <a:t>‹#›</a:t>
            </a:fld>
            <a:endParaRPr lang="en-US" altLang="zh-TW" dirty="0"/>
          </a:p>
        </p:txBody>
      </p:sp>
      <p:sp>
        <p:nvSpPr>
          <p:cNvPr id="19" name="Rectangle 19"/>
          <p:cNvSpPr>
            <a:spLocks noChangeArrowheads="1"/>
          </p:cNvSpPr>
          <p:nvPr userDrawn="1"/>
        </p:nvSpPr>
        <p:spPr bwMode="ltGray">
          <a:xfrm>
            <a:off x="8301062" y="3382965"/>
            <a:ext cx="438150" cy="474663"/>
          </a:xfrm>
          <a:prstGeom prst="rect">
            <a:avLst/>
          </a:prstGeom>
          <a:solidFill>
            <a:schemeClr val="accent2"/>
          </a:solidFill>
          <a:ln w="9525">
            <a:noFill/>
            <a:miter lim="800000"/>
            <a:headEnd/>
            <a:tailEnd/>
          </a:ln>
          <a:effectLst/>
        </p:spPr>
        <p:txBody>
          <a:bodyPr wrap="none" anchor="ctr"/>
          <a:lstStyle/>
          <a:p>
            <a:pPr algn="ctr">
              <a:defRPr/>
            </a:pPr>
            <a:endParaRPr lang="en-US" dirty="0"/>
          </a:p>
        </p:txBody>
      </p:sp>
      <p:sp>
        <p:nvSpPr>
          <p:cNvPr id="20" name="Rectangle 20"/>
          <p:cNvSpPr>
            <a:spLocks noChangeArrowheads="1"/>
          </p:cNvSpPr>
          <p:nvPr userDrawn="1"/>
        </p:nvSpPr>
        <p:spPr bwMode="ltGray">
          <a:xfrm>
            <a:off x="8529662" y="3165478"/>
            <a:ext cx="422275" cy="474662"/>
          </a:xfrm>
          <a:prstGeom prst="rect">
            <a:avLst/>
          </a:prstGeom>
          <a:solidFill>
            <a:schemeClr val="folHlink"/>
          </a:solidFill>
          <a:ln w="9525">
            <a:noFill/>
            <a:miter lim="800000"/>
            <a:headEnd/>
            <a:tailEnd/>
          </a:ln>
          <a:effectLst/>
        </p:spPr>
        <p:txBody>
          <a:bodyPr wrap="none" anchor="ctr"/>
          <a:lstStyle/>
          <a:p>
            <a:pPr algn="ctr">
              <a:defRPr/>
            </a:pPr>
            <a:endParaRPr lang="en-US" dirty="0"/>
          </a:p>
        </p:txBody>
      </p:sp>
      <p:sp>
        <p:nvSpPr>
          <p:cNvPr id="21" name="Rectangle 21"/>
          <p:cNvSpPr>
            <a:spLocks noChangeArrowheads="1"/>
          </p:cNvSpPr>
          <p:nvPr userDrawn="1"/>
        </p:nvSpPr>
        <p:spPr bwMode="ltGray">
          <a:xfrm>
            <a:off x="8072462" y="3078165"/>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en-US" dirty="0"/>
          </a:p>
        </p:txBody>
      </p:sp>
      <p:sp>
        <p:nvSpPr>
          <p:cNvPr id="15" name="Rectangle 28"/>
          <p:cNvSpPr>
            <a:spLocks noChangeArrowheads="1"/>
          </p:cNvSpPr>
          <p:nvPr userDrawn="1"/>
        </p:nvSpPr>
        <p:spPr bwMode="gray">
          <a:xfrm rot="10800000">
            <a:off x="5410200" y="3548063"/>
            <a:ext cx="3598863" cy="31750"/>
          </a:xfrm>
          <a:prstGeom prst="rect">
            <a:avLst/>
          </a:prstGeom>
          <a:gradFill rotWithShape="0">
            <a:gsLst>
              <a:gs pos="0">
                <a:schemeClr val="bg1"/>
              </a:gs>
              <a:gs pos="100000">
                <a:schemeClr val="tx1"/>
              </a:gs>
            </a:gsLst>
            <a:lin ang="0" scaled="1"/>
          </a:gradFill>
          <a:ln w="9525">
            <a:noFill/>
            <a:miter lim="800000"/>
            <a:headEnd/>
            <a:tailEnd/>
          </a:ln>
          <a:effectLst/>
        </p:spPr>
        <p:txBody>
          <a:bodyPr rot="10800000" wrap="none" anchor="ctr"/>
          <a:lstStyle/>
          <a:p>
            <a:pPr algn="ctr">
              <a:defRPr/>
            </a:pPr>
            <a:endParaRPr lang="en-US" dirty="0"/>
          </a:p>
        </p:txBody>
      </p:sp>
      <p:sp>
        <p:nvSpPr>
          <p:cNvPr id="22" name="Rectangle 22"/>
          <p:cNvSpPr>
            <a:spLocks noChangeArrowheads="1"/>
          </p:cNvSpPr>
          <p:nvPr userDrawn="1"/>
        </p:nvSpPr>
        <p:spPr bwMode="gray">
          <a:xfrm>
            <a:off x="8755092" y="2714620"/>
            <a:ext cx="31750" cy="1052512"/>
          </a:xfrm>
          <a:prstGeom prst="rect">
            <a:avLst/>
          </a:prstGeom>
          <a:solidFill>
            <a:schemeClr val="bg2"/>
          </a:solidFill>
          <a:ln w="9525">
            <a:noFill/>
            <a:miter lim="800000"/>
            <a:headEnd/>
            <a:tailEnd/>
          </a:ln>
          <a:effectLst/>
        </p:spPr>
        <p:txBody>
          <a:bodyPr wrap="none" anchor="ctr"/>
          <a:lstStyle/>
          <a:p>
            <a:pPr algn="ctr">
              <a:defRPr/>
            </a:pP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fld id="{5F520223-1724-4EA5-9BA5-CF8948129147}" type="datetime1">
              <a:rPr lang="zh-TW" altLang="en-US"/>
              <a:pPr>
                <a:defRPr/>
              </a:pPr>
              <a:t>2015/1/19</a:t>
            </a:fld>
            <a:endParaRPr lang="en-US" altLang="zh-TW" dirty="0"/>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6" name="Rectangle 15"/>
          <p:cNvSpPr>
            <a:spLocks noGrp="1" noChangeArrowheads="1"/>
          </p:cNvSpPr>
          <p:nvPr>
            <p:ph type="sldNum" sz="quarter" idx="12"/>
          </p:nvPr>
        </p:nvSpPr>
        <p:spPr>
          <a:ln/>
        </p:spPr>
        <p:txBody>
          <a:bodyPr/>
          <a:lstStyle>
            <a:lvl1pPr>
              <a:defRPr/>
            </a:lvl1pPr>
          </a:lstStyle>
          <a:p>
            <a:pPr>
              <a:defRPr/>
            </a:pPr>
            <a:fld id="{D104ABCE-7757-4173-BA57-FC427E425204}" type="slidenum">
              <a:rPr lang="en-US" altLang="zh-TW"/>
              <a:pPr>
                <a:defRPr/>
              </a:pPr>
              <a:t>‹#›</a:t>
            </a:fld>
            <a:r>
              <a:rPr lang="en-US" altLang="zh-TW" dirty="0"/>
              <a:t>/19</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152400"/>
            <a:ext cx="2028825" cy="5997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27088" y="152400"/>
            <a:ext cx="5935662" cy="5997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fld id="{150278B0-93FC-4DE3-9B4D-E82DFF8E96F3}" type="datetime1">
              <a:rPr lang="zh-TW" altLang="en-US"/>
              <a:pPr>
                <a:defRPr/>
              </a:pPr>
              <a:t>2015/1/19</a:t>
            </a:fld>
            <a:endParaRPr lang="en-US" altLang="zh-TW" dirty="0"/>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6" name="Rectangle 15"/>
          <p:cNvSpPr>
            <a:spLocks noGrp="1" noChangeArrowheads="1"/>
          </p:cNvSpPr>
          <p:nvPr>
            <p:ph type="sldNum" sz="quarter" idx="12"/>
          </p:nvPr>
        </p:nvSpPr>
        <p:spPr>
          <a:ln/>
        </p:spPr>
        <p:txBody>
          <a:bodyPr/>
          <a:lstStyle>
            <a:lvl1pPr>
              <a:defRPr/>
            </a:lvl1pPr>
          </a:lstStyle>
          <a:p>
            <a:pPr>
              <a:defRPr/>
            </a:pPr>
            <a:fld id="{7F8BB8A6-4359-4653-AE51-D4746FB532ED}" type="slidenum">
              <a:rPr lang="en-US" altLang="zh-TW"/>
              <a:pPr>
                <a:defRPr/>
              </a:pPr>
              <a:t>‹#›</a:t>
            </a:fld>
            <a:r>
              <a:rPr lang="en-US" altLang="zh-TW" dirty="0"/>
              <a:t>/19</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152400"/>
            <a:ext cx="7793037" cy="7842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27088" y="1196975"/>
            <a:ext cx="3827462"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6950" y="1196975"/>
            <a:ext cx="382905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fld id="{729F2FE9-78F3-4621-B5DD-7F4F6167C59F}" type="datetime1">
              <a:rPr lang="zh-TW" altLang="en-US"/>
              <a:pPr>
                <a:defRPr/>
              </a:pPr>
              <a:t>2015/1/19</a:t>
            </a:fld>
            <a:endParaRPr lang="en-US" altLang="zh-TW" dirty="0"/>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7" name="Rectangle 15"/>
          <p:cNvSpPr>
            <a:spLocks noGrp="1" noChangeArrowheads="1"/>
          </p:cNvSpPr>
          <p:nvPr>
            <p:ph type="sldNum" sz="quarter" idx="12"/>
          </p:nvPr>
        </p:nvSpPr>
        <p:spPr>
          <a:ln/>
        </p:spPr>
        <p:txBody>
          <a:bodyPr/>
          <a:lstStyle>
            <a:lvl1pPr>
              <a:defRPr/>
            </a:lvl1pPr>
          </a:lstStyle>
          <a:p>
            <a:pPr>
              <a:defRPr/>
            </a:pPr>
            <a:fld id="{DCED8C61-A949-4A2D-9FCD-053E3CE187DA}" type="slidenum">
              <a:rPr lang="en-US" altLang="zh-TW"/>
              <a:pPr>
                <a:defRPr/>
              </a:pPr>
              <a:t>‹#›</a:t>
            </a:fld>
            <a:r>
              <a:rPr lang="en-US" altLang="zh-TW" dirty="0"/>
              <a:t>/19</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152400"/>
            <a:ext cx="7793037" cy="7842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27088" y="1196975"/>
            <a:ext cx="3827462"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06950" y="1196975"/>
            <a:ext cx="382905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06950" y="3749675"/>
            <a:ext cx="382905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dt" sz="half" idx="10"/>
          </p:nvPr>
        </p:nvSpPr>
        <p:spPr>
          <a:ln/>
        </p:spPr>
        <p:txBody>
          <a:bodyPr/>
          <a:lstStyle>
            <a:lvl1pPr>
              <a:defRPr/>
            </a:lvl1pPr>
          </a:lstStyle>
          <a:p>
            <a:pPr>
              <a:defRPr/>
            </a:pPr>
            <a:fld id="{1BB23270-FDCF-44D9-B1AB-2D0A77B66284}" type="datetime1">
              <a:rPr lang="zh-TW" altLang="en-US"/>
              <a:pPr>
                <a:defRPr/>
              </a:pPr>
              <a:t>2015/1/19</a:t>
            </a:fld>
            <a:endParaRPr lang="en-US" altLang="zh-TW" dirty="0"/>
          </a:p>
        </p:txBody>
      </p:sp>
      <p:sp>
        <p:nvSpPr>
          <p:cNvPr id="7"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8" name="Rectangle 15"/>
          <p:cNvSpPr>
            <a:spLocks noGrp="1" noChangeArrowheads="1"/>
          </p:cNvSpPr>
          <p:nvPr>
            <p:ph type="sldNum" sz="quarter" idx="12"/>
          </p:nvPr>
        </p:nvSpPr>
        <p:spPr>
          <a:ln/>
        </p:spPr>
        <p:txBody>
          <a:bodyPr/>
          <a:lstStyle>
            <a:lvl1pPr>
              <a:defRPr/>
            </a:lvl1pPr>
          </a:lstStyle>
          <a:p>
            <a:pPr>
              <a:defRPr/>
            </a:pPr>
            <a:fld id="{81EAA616-08F7-40FE-9018-50BEEFD92D66}" type="slidenum">
              <a:rPr lang="en-US" altLang="zh-TW"/>
              <a:pPr>
                <a:defRPr/>
              </a:pPr>
              <a:t>‹#›</a:t>
            </a:fld>
            <a:r>
              <a:rPr lang="en-US" altLang="zh-TW" dirty="0"/>
              <a:t>/19</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l"/>
              <a:defRPr/>
            </a:lvl1pPr>
            <a:lvl2pPr>
              <a:buFont typeface="Wingdings" pitchFamily="2" charset="2"/>
              <a:buChar char="l"/>
              <a:defRPr/>
            </a:lvl2pPr>
            <a:lvl3pPr>
              <a:buClr>
                <a:srgbClr val="00B050"/>
              </a:buClr>
              <a:buFont typeface="Wingdings" pitchFamily="2" charset="2"/>
              <a:buChar char="l"/>
              <a:defRPr/>
            </a:lvl3pPr>
            <a:lvl4pPr>
              <a:buFont typeface="Wingdings" pitchFamily="2" charset="2"/>
              <a:buChar char="l"/>
              <a:defRPr/>
            </a:lvl4pPr>
            <a:lvl5pPr>
              <a:buFont typeface="Wingdings" pitchFamily="2" charset="2"/>
              <a:buChar char="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1"/>
          <p:cNvSpPr>
            <a:spLocks noGrp="1" noChangeArrowheads="1"/>
          </p:cNvSpPr>
          <p:nvPr>
            <p:ph type="dt" sz="half" idx="10"/>
          </p:nvPr>
        </p:nvSpPr>
        <p:spPr>
          <a:ln/>
        </p:spPr>
        <p:txBody>
          <a:bodyPr/>
          <a:lstStyle>
            <a:lvl1pPr>
              <a:defRPr/>
            </a:lvl1pPr>
          </a:lstStyle>
          <a:p>
            <a:pPr>
              <a:defRPr/>
            </a:pPr>
            <a:fld id="{E486330C-71ED-41F8-A74C-97C50E5C0235}" type="datetime1">
              <a:rPr lang="zh-TW" altLang="en-US"/>
              <a:pPr>
                <a:defRPr/>
              </a:pPr>
              <a:t>2015/1/19</a:t>
            </a:fld>
            <a:endParaRPr lang="en-US" altLang="zh-TW" dirty="0"/>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6" name="Rectangle 15"/>
          <p:cNvSpPr>
            <a:spLocks noGrp="1" noChangeArrowheads="1"/>
          </p:cNvSpPr>
          <p:nvPr>
            <p:ph type="sldNum" sz="quarter" idx="12"/>
          </p:nvPr>
        </p:nvSpPr>
        <p:spPr>
          <a:ln/>
        </p:spPr>
        <p:txBody>
          <a:bodyPr/>
          <a:lstStyle>
            <a:lvl1pPr>
              <a:defRPr/>
            </a:lvl1pPr>
          </a:lstStyle>
          <a:p>
            <a:pPr>
              <a:defRPr/>
            </a:pPr>
            <a:fld id="{B8D6E650-821A-4149-A893-0FC2BDBD9AED}" type="slidenum">
              <a:rPr lang="en-US" altLang="zh-TW" smtClean="0"/>
              <a:pPr>
                <a:defRPr/>
              </a:pPr>
              <a:t>‹#›</a:t>
            </a:fld>
            <a:endParaRPr lang="en-US" altLang="zh-TW"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fld id="{B1B3B5F7-8D1B-44DB-802B-73FD91FE0749}" type="datetime1">
              <a:rPr lang="zh-TW" altLang="en-US"/>
              <a:pPr>
                <a:defRPr/>
              </a:pPr>
              <a:t>2015/1/19</a:t>
            </a:fld>
            <a:endParaRPr lang="en-US" altLang="zh-TW" dirty="0"/>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6" name="Rectangle 15"/>
          <p:cNvSpPr>
            <a:spLocks noGrp="1" noChangeArrowheads="1"/>
          </p:cNvSpPr>
          <p:nvPr>
            <p:ph type="sldNum" sz="quarter" idx="12"/>
          </p:nvPr>
        </p:nvSpPr>
        <p:spPr>
          <a:ln/>
        </p:spPr>
        <p:txBody>
          <a:bodyPr/>
          <a:lstStyle>
            <a:lvl1pPr>
              <a:defRPr/>
            </a:lvl1pPr>
          </a:lstStyle>
          <a:p>
            <a:pPr>
              <a:defRPr/>
            </a:pPr>
            <a:fld id="{D71F4A1B-C571-4F56-897D-DED5F230E067}" type="slidenum">
              <a:rPr lang="en-US" altLang="zh-TW" smtClean="0"/>
              <a:pPr>
                <a:defRPr/>
              </a:pPr>
              <a:t>‹#›</a:t>
            </a:fld>
            <a:endParaRPr lang="en-US" altLang="zh-TW"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27088" y="1196975"/>
            <a:ext cx="3827462"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6950" y="1196975"/>
            <a:ext cx="382905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fld id="{17387D90-F929-4A43-83FE-6497B9EAFBDD}" type="datetime1">
              <a:rPr lang="zh-TW" altLang="en-US"/>
              <a:pPr>
                <a:defRPr/>
              </a:pPr>
              <a:t>2015/1/19</a:t>
            </a:fld>
            <a:endParaRPr lang="en-US" altLang="zh-TW" dirty="0"/>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7" name="Rectangle 15"/>
          <p:cNvSpPr>
            <a:spLocks noGrp="1" noChangeArrowheads="1"/>
          </p:cNvSpPr>
          <p:nvPr>
            <p:ph type="sldNum" sz="quarter" idx="12"/>
          </p:nvPr>
        </p:nvSpPr>
        <p:spPr>
          <a:ln/>
        </p:spPr>
        <p:txBody>
          <a:bodyPr/>
          <a:lstStyle>
            <a:lvl1pPr>
              <a:defRPr/>
            </a:lvl1pPr>
          </a:lstStyle>
          <a:p>
            <a:pPr>
              <a:defRPr/>
            </a:pPr>
            <a:fld id="{80A871EA-32D4-424A-B2DF-ADB07049D017}" type="slidenum">
              <a:rPr lang="en-US" altLang="zh-TW" smtClean="0"/>
              <a:pPr>
                <a:defRPr/>
              </a:pPr>
              <a:t>‹#›</a:t>
            </a:fld>
            <a:endParaRPr lang="en-US" altLang="zh-TW"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fld id="{019952B7-A43A-4F4A-8DA6-F7EACF46DD7B}" type="datetime1">
              <a:rPr lang="zh-TW" altLang="en-US"/>
              <a:pPr>
                <a:defRPr/>
              </a:pPr>
              <a:t>2015/1/19</a:t>
            </a:fld>
            <a:endParaRPr lang="en-US" altLang="zh-TW" dirty="0"/>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9" name="Rectangle 15"/>
          <p:cNvSpPr>
            <a:spLocks noGrp="1" noChangeArrowheads="1"/>
          </p:cNvSpPr>
          <p:nvPr>
            <p:ph type="sldNum" sz="quarter" idx="12"/>
          </p:nvPr>
        </p:nvSpPr>
        <p:spPr>
          <a:ln/>
        </p:spPr>
        <p:txBody>
          <a:bodyPr/>
          <a:lstStyle>
            <a:lvl1pPr>
              <a:defRPr/>
            </a:lvl1pPr>
          </a:lstStyle>
          <a:p>
            <a:pPr>
              <a:defRPr/>
            </a:pPr>
            <a:fld id="{21D2690C-C1F6-4BE1-B3F1-15943F28584F}" type="slidenum">
              <a:rPr lang="en-US" altLang="zh-TW" smtClean="0"/>
              <a:pPr>
                <a:defRPr/>
              </a:pPr>
              <a:t>‹#›</a:t>
            </a:fld>
            <a:endParaRPr lang="en-US" altLang="zh-TW"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fld id="{E3BD6C2C-333A-4136-B10D-0BFC0F8B6032}" type="datetime1">
              <a:rPr lang="zh-TW" altLang="en-US"/>
              <a:pPr>
                <a:defRPr/>
              </a:pPr>
              <a:t>2015/1/19</a:t>
            </a:fld>
            <a:endParaRPr lang="en-US" altLang="zh-TW" dirty="0"/>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5" name="Rectangle 15"/>
          <p:cNvSpPr>
            <a:spLocks noGrp="1" noChangeArrowheads="1"/>
          </p:cNvSpPr>
          <p:nvPr>
            <p:ph type="sldNum" sz="quarter" idx="12"/>
          </p:nvPr>
        </p:nvSpPr>
        <p:spPr>
          <a:ln/>
        </p:spPr>
        <p:txBody>
          <a:bodyPr/>
          <a:lstStyle>
            <a:lvl1pPr>
              <a:defRPr/>
            </a:lvl1pPr>
          </a:lstStyle>
          <a:p>
            <a:pPr>
              <a:defRPr/>
            </a:pPr>
            <a:fld id="{8FFBE0A4-3552-471A-B2FD-85DF0E2BEA65}" type="slidenum">
              <a:rPr lang="en-US" altLang="zh-TW" smtClean="0"/>
              <a:pPr>
                <a:defRPr/>
              </a:pPr>
              <a:t>‹#›</a:t>
            </a:fld>
            <a:endParaRPr lang="en-US" altLang="zh-TW"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B2CF97AF-EE02-4924-B61F-98ED7D2F6176}" type="datetime1">
              <a:rPr lang="zh-TW" altLang="en-US"/>
              <a:pPr>
                <a:defRPr/>
              </a:pPr>
              <a:t>2015/1/19</a:t>
            </a:fld>
            <a:endParaRPr lang="en-US" altLang="zh-TW" dirty="0"/>
          </a:p>
        </p:txBody>
      </p:sp>
      <p:sp>
        <p:nvSpPr>
          <p:cNvPr id="3"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4" name="Rectangle 15"/>
          <p:cNvSpPr>
            <a:spLocks noGrp="1" noChangeArrowheads="1"/>
          </p:cNvSpPr>
          <p:nvPr>
            <p:ph type="sldNum" sz="quarter" idx="12"/>
          </p:nvPr>
        </p:nvSpPr>
        <p:spPr>
          <a:ln/>
        </p:spPr>
        <p:txBody>
          <a:bodyPr/>
          <a:lstStyle>
            <a:lvl1pPr>
              <a:defRPr/>
            </a:lvl1pPr>
          </a:lstStyle>
          <a:p>
            <a:pPr>
              <a:defRPr/>
            </a:pPr>
            <a:fld id="{0ED6C3DC-8378-4161-BA06-1AD91B4D6E14}" type="slidenum">
              <a:rPr lang="en-US" altLang="zh-TW" smtClean="0"/>
              <a:pPr>
                <a:defRPr/>
              </a:pPr>
              <a:t>‹#›</a:t>
            </a:fld>
            <a:endParaRPr lang="en-US" altLang="zh-TW"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fld id="{E24CEC4B-58DE-435F-83B9-5793C9035057}" type="datetime1">
              <a:rPr lang="zh-TW" altLang="en-US"/>
              <a:pPr>
                <a:defRPr/>
              </a:pPr>
              <a:t>2015/1/19</a:t>
            </a:fld>
            <a:endParaRPr lang="en-US" altLang="zh-TW" dirty="0"/>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7" name="Rectangle 15"/>
          <p:cNvSpPr>
            <a:spLocks noGrp="1" noChangeArrowheads="1"/>
          </p:cNvSpPr>
          <p:nvPr>
            <p:ph type="sldNum" sz="quarter" idx="12"/>
          </p:nvPr>
        </p:nvSpPr>
        <p:spPr>
          <a:ln/>
        </p:spPr>
        <p:txBody>
          <a:bodyPr/>
          <a:lstStyle>
            <a:lvl1pPr>
              <a:defRPr/>
            </a:lvl1pPr>
          </a:lstStyle>
          <a:p>
            <a:pPr>
              <a:defRPr/>
            </a:pPr>
            <a:fld id="{9A0BA8CE-142A-400D-9F29-83D29B88A860}" type="slidenum">
              <a:rPr lang="en-US" altLang="zh-TW"/>
              <a:pPr>
                <a:defRPr/>
              </a:pPr>
              <a:t>‹#›</a:t>
            </a:fld>
            <a:r>
              <a:rPr lang="en-US" altLang="zh-TW" dirty="0"/>
              <a:t>/19</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fld id="{AFC3D2ED-7ABD-4270-983E-B5849C470ED1}" type="datetime1">
              <a:rPr lang="zh-TW" altLang="en-US"/>
              <a:pPr>
                <a:defRPr/>
              </a:pPr>
              <a:t>2015/1/19</a:t>
            </a:fld>
            <a:endParaRPr lang="en-US" altLang="zh-TW" dirty="0"/>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TW" dirty="0"/>
              <a:t>DBLAB @ NTOU</a:t>
            </a:r>
          </a:p>
        </p:txBody>
      </p:sp>
      <p:sp>
        <p:nvSpPr>
          <p:cNvPr id="7" name="Rectangle 15"/>
          <p:cNvSpPr>
            <a:spLocks noGrp="1" noChangeArrowheads="1"/>
          </p:cNvSpPr>
          <p:nvPr>
            <p:ph type="sldNum" sz="quarter" idx="12"/>
          </p:nvPr>
        </p:nvSpPr>
        <p:spPr>
          <a:ln/>
        </p:spPr>
        <p:txBody>
          <a:bodyPr/>
          <a:lstStyle>
            <a:lvl1pPr>
              <a:defRPr/>
            </a:lvl1pPr>
          </a:lstStyle>
          <a:p>
            <a:pPr>
              <a:defRPr/>
            </a:pPr>
            <a:fld id="{4ACFC67A-4390-466D-99C8-F945C5AD787A}" type="slidenum">
              <a:rPr lang="en-US" altLang="zh-TW"/>
              <a:pPr>
                <a:defRPr/>
              </a:pPr>
              <a:t>‹#›</a:t>
            </a:fld>
            <a:r>
              <a:rPr lang="en-US" altLang="zh-TW" dirty="0"/>
              <a:t>/19</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6" descr="dblab_All"/>
          <p:cNvPicPr>
            <a:picLocks noChangeAspect="1" noChangeArrowheads="1"/>
          </p:cNvPicPr>
          <p:nvPr/>
        </p:nvPicPr>
        <p:blipFill>
          <a:blip r:embed="rId15" cstate="print"/>
          <a:srcRect/>
          <a:stretch>
            <a:fillRect/>
          </a:stretch>
        </p:blipFill>
        <p:spPr bwMode="auto">
          <a:xfrm>
            <a:off x="0" y="5638800"/>
            <a:ext cx="863600" cy="1219200"/>
          </a:xfrm>
          <a:prstGeom prst="rect">
            <a:avLst/>
          </a:prstGeom>
          <a:noFill/>
          <a:ln w="9525">
            <a:noFill/>
            <a:miter lim="800000"/>
            <a:headEnd/>
            <a:tailEnd/>
          </a:ln>
        </p:spPr>
      </p:pic>
      <p:pic>
        <p:nvPicPr>
          <p:cNvPr id="1027" name="Picture 14" descr="School"/>
          <p:cNvPicPr>
            <a:picLocks noChangeAspect="1" noChangeArrowheads="1"/>
          </p:cNvPicPr>
          <p:nvPr/>
        </p:nvPicPr>
        <p:blipFill>
          <a:blip r:embed="rId16" cstate="print">
            <a:lum bright="40000"/>
          </a:blip>
          <a:srcRect/>
          <a:stretch>
            <a:fillRect/>
          </a:stretch>
        </p:blipFill>
        <p:spPr bwMode="auto">
          <a:xfrm>
            <a:off x="8534431" y="6286520"/>
            <a:ext cx="538163" cy="536575"/>
          </a:xfrm>
          <a:prstGeom prst="rect">
            <a:avLst/>
          </a:prstGeom>
          <a:noFill/>
          <a:ln w="9525">
            <a:noFill/>
            <a:miter lim="800000"/>
            <a:headEnd/>
            <a:tailEnd/>
          </a:ln>
        </p:spPr>
      </p:pic>
      <p:sp>
        <p:nvSpPr>
          <p:cNvPr id="4098" name="Rectangle 2"/>
          <p:cNvSpPr>
            <a:spLocks noChangeArrowheads="1"/>
          </p:cNvSpPr>
          <p:nvPr/>
        </p:nvSpPr>
        <p:spPr bwMode="ltGray">
          <a:xfrm>
            <a:off x="366713" y="412750"/>
            <a:ext cx="438150" cy="474663"/>
          </a:xfrm>
          <a:prstGeom prst="rect">
            <a:avLst/>
          </a:prstGeom>
          <a:solidFill>
            <a:schemeClr val="accent2"/>
          </a:solidFill>
          <a:ln w="9525">
            <a:noFill/>
            <a:miter lim="800000"/>
            <a:headEnd/>
            <a:tailEnd/>
          </a:ln>
          <a:effectLst/>
        </p:spPr>
        <p:txBody>
          <a:bodyPr wrap="none" anchor="ctr"/>
          <a:lstStyle/>
          <a:p>
            <a:pPr algn="ctr">
              <a:defRPr/>
            </a:pPr>
            <a:endParaRPr lang="en-US" dirty="0"/>
          </a:p>
        </p:txBody>
      </p:sp>
      <p:sp>
        <p:nvSpPr>
          <p:cNvPr id="4099" name="Rectangle 3"/>
          <p:cNvSpPr>
            <a:spLocks noChangeArrowheads="1"/>
          </p:cNvSpPr>
          <p:nvPr/>
        </p:nvSpPr>
        <p:spPr bwMode="ltGray">
          <a:xfrm>
            <a:off x="749300" y="4127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en-US" dirty="0"/>
          </a:p>
        </p:txBody>
      </p:sp>
      <p:sp>
        <p:nvSpPr>
          <p:cNvPr id="4100" name="Rectangle 4"/>
          <p:cNvSpPr>
            <a:spLocks noChangeArrowheads="1"/>
          </p:cNvSpPr>
          <p:nvPr/>
        </p:nvSpPr>
        <p:spPr bwMode="ltGray">
          <a:xfrm>
            <a:off x="490538" y="835025"/>
            <a:ext cx="422275" cy="474663"/>
          </a:xfrm>
          <a:prstGeom prst="rect">
            <a:avLst/>
          </a:prstGeom>
          <a:solidFill>
            <a:schemeClr val="folHlink"/>
          </a:solidFill>
          <a:ln w="9525">
            <a:noFill/>
            <a:miter lim="800000"/>
            <a:headEnd/>
            <a:tailEnd/>
          </a:ln>
          <a:effectLst/>
        </p:spPr>
        <p:txBody>
          <a:bodyPr wrap="none" anchor="ctr"/>
          <a:lstStyle/>
          <a:p>
            <a:pPr algn="ctr">
              <a:defRPr/>
            </a:pPr>
            <a:endParaRPr lang="en-US" dirty="0"/>
          </a:p>
        </p:txBody>
      </p:sp>
      <p:sp>
        <p:nvSpPr>
          <p:cNvPr id="4101" name="Rectangle 5"/>
          <p:cNvSpPr>
            <a:spLocks noChangeArrowheads="1"/>
          </p:cNvSpPr>
          <p:nvPr/>
        </p:nvSpPr>
        <p:spPr bwMode="ltGray">
          <a:xfrm>
            <a:off x="860425" y="8350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en-US" dirty="0"/>
          </a:p>
        </p:txBody>
      </p:sp>
      <p:sp>
        <p:nvSpPr>
          <p:cNvPr id="4102" name="Rectangle 6"/>
          <p:cNvSpPr>
            <a:spLocks noChangeArrowheads="1"/>
          </p:cNvSpPr>
          <p:nvPr/>
        </p:nvSpPr>
        <p:spPr bwMode="ltGray">
          <a:xfrm>
            <a:off x="76200" y="7620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en-US" dirty="0"/>
          </a:p>
        </p:txBody>
      </p:sp>
      <p:sp>
        <p:nvSpPr>
          <p:cNvPr id="4103" name="Rectangle 7"/>
          <p:cNvSpPr>
            <a:spLocks noChangeArrowheads="1"/>
          </p:cNvSpPr>
          <p:nvPr/>
        </p:nvSpPr>
        <p:spPr bwMode="gray">
          <a:xfrm>
            <a:off x="711200" y="304800"/>
            <a:ext cx="31750" cy="1052513"/>
          </a:xfrm>
          <a:prstGeom prst="rect">
            <a:avLst/>
          </a:prstGeom>
          <a:solidFill>
            <a:schemeClr val="bg2"/>
          </a:solidFill>
          <a:ln w="9525">
            <a:noFill/>
            <a:miter lim="800000"/>
            <a:headEnd/>
            <a:tailEnd/>
          </a:ln>
          <a:effectLst/>
        </p:spPr>
        <p:txBody>
          <a:bodyPr wrap="none" anchor="ctr"/>
          <a:lstStyle/>
          <a:p>
            <a:pPr algn="ctr">
              <a:defRPr/>
            </a:pPr>
            <a:endParaRPr lang="en-US" dirty="0"/>
          </a:p>
        </p:txBody>
      </p:sp>
      <p:sp>
        <p:nvSpPr>
          <p:cNvPr id="4104" name="Rectangle 8"/>
          <p:cNvSpPr>
            <a:spLocks noChangeArrowheads="1"/>
          </p:cNvSpPr>
          <p:nvPr/>
        </p:nvSpPr>
        <p:spPr bwMode="gray">
          <a:xfrm>
            <a:off x="392113" y="10953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en-US" dirty="0"/>
          </a:p>
        </p:txBody>
      </p:sp>
      <p:sp>
        <p:nvSpPr>
          <p:cNvPr id="1035" name="Rectangle 9"/>
          <p:cNvSpPr>
            <a:spLocks noGrp="1" noChangeArrowheads="1"/>
          </p:cNvSpPr>
          <p:nvPr>
            <p:ph type="title"/>
          </p:nvPr>
        </p:nvSpPr>
        <p:spPr bwMode="auto">
          <a:xfrm>
            <a:off x="1150938" y="152400"/>
            <a:ext cx="7793037" cy="7842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smtClean="0"/>
              <a:t>按一下以編輯母片標題樣式</a:t>
            </a:r>
          </a:p>
        </p:txBody>
      </p:sp>
      <p:sp>
        <p:nvSpPr>
          <p:cNvPr id="1036" name="Rectangle 10"/>
          <p:cNvSpPr>
            <a:spLocks noGrp="1" noChangeArrowheads="1"/>
          </p:cNvSpPr>
          <p:nvPr>
            <p:ph type="body" idx="1"/>
          </p:nvPr>
        </p:nvSpPr>
        <p:spPr bwMode="auto">
          <a:xfrm>
            <a:off x="827088" y="1196975"/>
            <a:ext cx="7808912"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107" name="Rectangle 11"/>
          <p:cNvSpPr>
            <a:spLocks noGrp="1" noChangeArrowheads="1"/>
          </p:cNvSpPr>
          <p:nvPr>
            <p:ph type="dt" sz="half" idx="2"/>
          </p:nvPr>
        </p:nvSpPr>
        <p:spPr bwMode="auto">
          <a:xfrm>
            <a:off x="914400" y="6321425"/>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新細明體" pitchFamily="18" charset="-120"/>
              </a:defRPr>
            </a:lvl1pPr>
          </a:lstStyle>
          <a:p>
            <a:pPr>
              <a:defRPr/>
            </a:pPr>
            <a:fld id="{C7200994-7D6E-4146-894A-F9256255D948}" type="datetime1">
              <a:rPr lang="zh-TW" altLang="en-US"/>
              <a:pPr>
                <a:defRPr/>
              </a:pPr>
              <a:t>2015/1/19</a:t>
            </a:fld>
            <a:endParaRPr lang="en-US" altLang="zh-TW" dirty="0"/>
          </a:p>
        </p:txBody>
      </p:sp>
      <p:sp>
        <p:nvSpPr>
          <p:cNvPr id="4108" name="Rectangle 12"/>
          <p:cNvSpPr>
            <a:spLocks noGrp="1" noChangeArrowheads="1"/>
          </p:cNvSpPr>
          <p:nvPr>
            <p:ph type="ftr" sz="quarter" idx="3"/>
          </p:nvPr>
        </p:nvSpPr>
        <p:spPr bwMode="auto">
          <a:xfrm>
            <a:off x="3352800" y="6321425"/>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新細明體" pitchFamily="18" charset="-120"/>
              </a:defRPr>
            </a:lvl1pPr>
          </a:lstStyle>
          <a:p>
            <a:pPr>
              <a:defRPr/>
            </a:pPr>
            <a:r>
              <a:rPr lang="en-US" altLang="zh-TW" dirty="0"/>
              <a:t>DBLAB @ NTOU</a:t>
            </a:r>
          </a:p>
        </p:txBody>
      </p:sp>
      <p:sp>
        <p:nvSpPr>
          <p:cNvPr id="4111" name="Rectangle 15"/>
          <p:cNvSpPr>
            <a:spLocks noGrp="1" noChangeArrowheads="1"/>
          </p:cNvSpPr>
          <p:nvPr>
            <p:ph type="sldNum" sz="quarter" idx="4"/>
          </p:nvPr>
        </p:nvSpPr>
        <p:spPr bwMode="auto">
          <a:xfrm>
            <a:off x="6324600" y="6321425"/>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solidFill>
                  <a:schemeClr val="bg2"/>
                </a:solidFill>
                <a:ea typeface="新細明體" pitchFamily="18" charset="-120"/>
              </a:defRPr>
            </a:lvl1pPr>
          </a:lstStyle>
          <a:p>
            <a:pPr>
              <a:defRPr/>
            </a:pPr>
            <a:fld id="{01AC1E7A-3E4E-436D-AF0D-459A9AB9B658}" type="slidenum">
              <a:rPr lang="en-US" altLang="zh-TW" smtClean="0"/>
              <a:pPr>
                <a:defRPr/>
              </a:pPr>
              <a:t>‹#›</a:t>
            </a:fld>
            <a:endParaRPr lang="en-US" altLang="zh-TW" dirty="0"/>
          </a:p>
        </p:txBody>
      </p:sp>
    </p:spTree>
  </p:cSld>
  <p:clrMap bg1="lt1" tx1="dk1" bg2="lt2" tx2="dk2" accent1="accent1" accent2="accent2" accent3="accent3" accent4="accent4" accent5="accent5" accent6="accent6" hlink="hlink" folHlink="folHlink"/>
  <p:sldLayoutIdLst>
    <p:sldLayoutId id="2147483691"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Tahoma" pitchFamily="34" charset="0"/>
          <a:ea typeface="標楷體" pitchFamily="65" charset="-120"/>
        </a:defRPr>
      </a:lvl2pPr>
      <a:lvl3pPr algn="l" rtl="0" eaLnBrk="0" fontAlgn="base" hangingPunct="0">
        <a:spcBef>
          <a:spcPct val="0"/>
        </a:spcBef>
        <a:spcAft>
          <a:spcPct val="0"/>
        </a:spcAft>
        <a:defRPr kumimoji="1" sz="4000">
          <a:solidFill>
            <a:schemeClr val="tx2"/>
          </a:solidFill>
          <a:latin typeface="Tahoma" pitchFamily="34" charset="0"/>
          <a:ea typeface="標楷體" pitchFamily="65" charset="-120"/>
        </a:defRPr>
      </a:lvl3pPr>
      <a:lvl4pPr algn="l" rtl="0" eaLnBrk="0" fontAlgn="base" hangingPunct="0">
        <a:spcBef>
          <a:spcPct val="0"/>
        </a:spcBef>
        <a:spcAft>
          <a:spcPct val="0"/>
        </a:spcAft>
        <a:defRPr kumimoji="1" sz="4000">
          <a:solidFill>
            <a:schemeClr val="tx2"/>
          </a:solidFill>
          <a:latin typeface="Tahoma" pitchFamily="34" charset="0"/>
          <a:ea typeface="標楷體" pitchFamily="65" charset="-120"/>
        </a:defRPr>
      </a:lvl4pPr>
      <a:lvl5pPr algn="l" rtl="0" eaLnBrk="0" fontAlgn="base" hangingPunct="0">
        <a:spcBef>
          <a:spcPct val="0"/>
        </a:spcBef>
        <a:spcAft>
          <a:spcPct val="0"/>
        </a:spcAft>
        <a:defRPr kumimoji="1" sz="4000">
          <a:solidFill>
            <a:schemeClr val="tx2"/>
          </a:solidFill>
          <a:latin typeface="Tahoma" pitchFamily="34" charset="0"/>
          <a:ea typeface="標楷體" pitchFamily="65" charset="-120"/>
        </a:defRPr>
      </a:lvl5pPr>
      <a:lvl6pPr marL="457200" algn="l" rtl="0" fontAlgn="base">
        <a:spcBef>
          <a:spcPct val="0"/>
        </a:spcBef>
        <a:spcAft>
          <a:spcPct val="0"/>
        </a:spcAft>
        <a:defRPr kumimoji="1" sz="4000">
          <a:solidFill>
            <a:schemeClr val="tx2"/>
          </a:solidFill>
          <a:latin typeface="Tahoma" pitchFamily="34" charset="0"/>
          <a:ea typeface="標楷體" pitchFamily="65" charset="-120"/>
        </a:defRPr>
      </a:lvl6pPr>
      <a:lvl7pPr marL="914400" algn="l" rtl="0" fontAlgn="base">
        <a:spcBef>
          <a:spcPct val="0"/>
        </a:spcBef>
        <a:spcAft>
          <a:spcPct val="0"/>
        </a:spcAft>
        <a:defRPr kumimoji="1" sz="4000">
          <a:solidFill>
            <a:schemeClr val="tx2"/>
          </a:solidFill>
          <a:latin typeface="Tahoma" pitchFamily="34" charset="0"/>
          <a:ea typeface="標楷體" pitchFamily="65" charset="-120"/>
        </a:defRPr>
      </a:lvl7pPr>
      <a:lvl8pPr marL="1371600" algn="l" rtl="0" fontAlgn="base">
        <a:spcBef>
          <a:spcPct val="0"/>
        </a:spcBef>
        <a:spcAft>
          <a:spcPct val="0"/>
        </a:spcAft>
        <a:defRPr kumimoji="1" sz="4000">
          <a:solidFill>
            <a:schemeClr val="tx2"/>
          </a:solidFill>
          <a:latin typeface="Tahoma" pitchFamily="34" charset="0"/>
          <a:ea typeface="標楷體" pitchFamily="65" charset="-120"/>
        </a:defRPr>
      </a:lvl8pPr>
      <a:lvl9pPr marL="1828800" algn="l" rtl="0" fontAlgn="base">
        <a:spcBef>
          <a:spcPct val="0"/>
        </a:spcBef>
        <a:spcAft>
          <a:spcPct val="0"/>
        </a:spcAft>
        <a:defRPr kumimoji="1" sz="4000">
          <a:solidFill>
            <a:schemeClr val="tx2"/>
          </a:solidFill>
          <a:latin typeface="Tahoma" pitchFamily="34" charset="0"/>
          <a:ea typeface="標楷體" pitchFamily="65" charset="-12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hart" Target="../charts/chart3.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hart" Target="../charts/chart6.xml"/><Relationship Id="rId4" Type="http://schemas.openxmlformats.org/officeDocument/2006/relationships/chart" Target="../charts/chart5.xml"/></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hart" Target="../charts/chart9.xml"/><Relationship Id="rId4" Type="http://schemas.openxmlformats.org/officeDocument/2006/relationships/chart" Target="../charts/chart8.xml"/></Relationships>
</file>

<file path=ppt/slides/_rels/slide4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hart" Target="../charts/chart12.xml"/><Relationship Id="rId4" Type="http://schemas.openxmlformats.org/officeDocument/2006/relationships/chart" Target="../charts/char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chart" Target="../charts/chart15.xml"/><Relationship Id="rId4" Type="http://schemas.openxmlformats.org/officeDocument/2006/relationships/chart" Target="../charts/char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71472" y="1124744"/>
            <a:ext cx="8143932" cy="1905000"/>
          </a:xfrm>
        </p:spPr>
        <p:txBody>
          <a:bodyPr/>
          <a:lstStyle/>
          <a:p>
            <a:pPr algn="ctr"/>
            <a:r>
              <a:rPr lang="zh-TW" altLang="zh-TW" sz="3600" dirty="0" smtClean="0">
                <a:effectLst/>
              </a:rPr>
              <a:t>迴避淹水區域之快速路徑規劃研究</a:t>
            </a:r>
            <a:r>
              <a:rPr lang="zh-TW" altLang="en-US" sz="4000" b="0" dirty="0" smtClean="0">
                <a:effectLst/>
              </a:rPr>
              <a:t/>
            </a:r>
            <a:br>
              <a:rPr lang="zh-TW" altLang="en-US" sz="4000" b="0" dirty="0" smtClean="0">
                <a:effectLst/>
              </a:rPr>
            </a:br>
            <a:r>
              <a:rPr lang="en-US" altLang="zh-TW" sz="3200" dirty="0">
                <a:effectLst/>
                <a:latin typeface="Times New Roman" panose="02020603050405020304" pitchFamily="18" charset="0"/>
                <a:cs typeface="Times New Roman" panose="02020603050405020304" pitchFamily="18" charset="0"/>
              </a:rPr>
              <a:t>The Research on Efficient Route Planning for Avoiding Flooded </a:t>
            </a:r>
            <a:r>
              <a:rPr lang="en-US" altLang="zh-TW" sz="3200" dirty="0" smtClean="0">
                <a:effectLst/>
                <a:latin typeface="Times New Roman" panose="02020603050405020304" pitchFamily="18" charset="0"/>
                <a:cs typeface="Times New Roman" panose="02020603050405020304" pitchFamily="18" charset="0"/>
              </a:rPr>
              <a:t>Regions</a:t>
            </a:r>
            <a:endParaRPr lang="zh-TW" altLang="en-US" sz="3200" dirty="0">
              <a:effectLst/>
              <a:latin typeface="Times New Roman" panose="02020603050405020304" pitchFamily="18" charset="0"/>
              <a:cs typeface="Times New Roman" panose="02020603050405020304" pitchFamily="18" charset="0"/>
            </a:endParaRPr>
          </a:p>
        </p:txBody>
      </p:sp>
      <p:sp>
        <p:nvSpPr>
          <p:cNvPr id="3" name="副標題 2"/>
          <p:cNvSpPr>
            <a:spLocks noGrp="1"/>
          </p:cNvSpPr>
          <p:nvPr>
            <p:ph type="subTitle" idx="1"/>
          </p:nvPr>
        </p:nvSpPr>
        <p:spPr>
          <a:xfrm>
            <a:off x="2000232" y="4052664"/>
            <a:ext cx="6715172" cy="1248544"/>
          </a:xfrm>
        </p:spPr>
        <p:txBody>
          <a:bodyPr/>
          <a:lstStyle/>
          <a:p>
            <a:pPr eaLnBrk="1" hangingPunct="1">
              <a:spcBef>
                <a:spcPct val="50000"/>
              </a:spcBef>
              <a:buClrTx/>
              <a:buSzTx/>
              <a:defRPr/>
            </a:pPr>
            <a:r>
              <a:rPr kumimoji="0" lang="zh-TW" altLang="en-US" sz="2400" b="1" dirty="0" smtClean="0">
                <a:latin typeface="+mj-ea"/>
                <a:ea typeface="+mj-ea"/>
              </a:rPr>
              <a:t>指導教授：張雅惠老師</a:t>
            </a:r>
            <a:br>
              <a:rPr kumimoji="0" lang="zh-TW" altLang="en-US" sz="2400" b="1" dirty="0" smtClean="0">
                <a:latin typeface="+mj-ea"/>
                <a:ea typeface="+mj-ea"/>
              </a:rPr>
            </a:br>
            <a:r>
              <a:rPr kumimoji="0" lang="zh-TW" altLang="en-US" sz="2400" b="1" dirty="0" smtClean="0">
                <a:latin typeface="+mj-ea"/>
                <a:ea typeface="+mj-ea"/>
              </a:rPr>
              <a:t>研究生：李承翰</a:t>
            </a:r>
            <a:r>
              <a:rPr kumimoji="0" lang="zh-TW" altLang="en-US" sz="1200" b="1" dirty="0" smtClean="0">
                <a:latin typeface="+mj-ea"/>
                <a:ea typeface="+mj-ea"/>
              </a:rPr>
              <a:t> </a:t>
            </a:r>
            <a:r>
              <a:rPr kumimoji="0" lang="zh-TW" altLang="en-US" sz="2400" b="1" dirty="0" smtClean="0">
                <a:latin typeface="+mj-ea"/>
                <a:ea typeface="+mj-ea"/>
              </a:rPr>
              <a:t/>
            </a:r>
            <a:br>
              <a:rPr kumimoji="0" lang="zh-TW" altLang="en-US" sz="2400" b="1" dirty="0" smtClean="0">
                <a:latin typeface="+mj-ea"/>
                <a:ea typeface="+mj-ea"/>
              </a:rPr>
            </a:br>
            <a:r>
              <a:rPr kumimoji="0" lang="zh-TW" altLang="en-US" sz="2400" b="1" dirty="0" smtClean="0">
                <a:latin typeface="+mj-ea"/>
                <a:ea typeface="+mj-ea"/>
              </a:rPr>
              <a:t>   國立台灣海洋大學資訊工程所</a:t>
            </a:r>
            <a:endParaRPr lang="zh-TW" altLang="en-US" sz="2400" b="1" dirty="0" smtClean="0">
              <a:latin typeface="+mj-ea"/>
              <a:ea typeface="+mj-ea"/>
            </a:endParaRPr>
          </a:p>
          <a:p>
            <a:endParaRPr lang="zh-TW" altLang="en-US" dirty="0"/>
          </a:p>
        </p:txBody>
      </p:sp>
      <p:sp>
        <p:nvSpPr>
          <p:cNvPr id="4" name="日期版面配置區 3"/>
          <p:cNvSpPr>
            <a:spLocks noGrp="1"/>
          </p:cNvSpPr>
          <p:nvPr>
            <p:ph type="dt" sz="half" idx="10"/>
          </p:nvPr>
        </p:nvSpPr>
        <p:spPr/>
        <p:txBody>
          <a:bodyPr/>
          <a:lstStyle/>
          <a:p>
            <a:pPr>
              <a:defRPr/>
            </a:pPr>
            <a:fld id="{E6DC452F-5D04-412C-81C8-AA74924B7ADB}"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dirty="0" smtClean="0"/>
              <a:t>DBLAB @ NTOU</a:t>
            </a:r>
            <a:endParaRPr lang="en-US" altLang="zh-TW" dirty="0">
              <a:solidFill>
                <a:schemeClr val="bg2"/>
              </a:solidFill>
            </a:endParaRPr>
          </a:p>
        </p:txBody>
      </p:sp>
      <p:sp>
        <p:nvSpPr>
          <p:cNvPr id="6" name="投影片編號版面配置區 5"/>
          <p:cNvSpPr>
            <a:spLocks noGrp="1"/>
          </p:cNvSpPr>
          <p:nvPr>
            <p:ph type="sldNum" sz="quarter" idx="12"/>
          </p:nvPr>
        </p:nvSpPr>
        <p:spPr/>
        <p:txBody>
          <a:bodyPr/>
          <a:lstStyle/>
          <a:p>
            <a:pPr>
              <a:defRPr/>
            </a:pPr>
            <a:fld id="{4BAC6459-1BCE-4068-AF70-39394F49EA8E}" type="slidenum">
              <a:rPr lang="en-US" altLang="zh-TW" smtClean="0"/>
              <a:pPr>
                <a:defRPr/>
              </a:pPr>
              <a:t>1</a:t>
            </a:fld>
            <a:endParaRPr lang="en-US" altLang="zh-TW"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問題</a:t>
            </a:r>
            <a:r>
              <a:rPr lang="en-US" altLang="zh-TW" b="1" dirty="0" smtClean="0"/>
              <a:t>2</a:t>
            </a:r>
            <a:r>
              <a:rPr lang="zh-TW" altLang="en-US" b="1" dirty="0" smtClean="0"/>
              <a:t>的範例</a:t>
            </a:r>
            <a:endParaRPr lang="zh-TW" altLang="en-US" b="1" dirty="0"/>
          </a:p>
        </p:txBody>
      </p:sp>
      <p:sp>
        <p:nvSpPr>
          <p:cNvPr id="3" name="內容版面配置區 2"/>
          <p:cNvSpPr>
            <a:spLocks noGrp="1"/>
          </p:cNvSpPr>
          <p:nvPr>
            <p:ph idx="1"/>
          </p:nvPr>
        </p:nvSpPr>
        <p:spPr>
          <a:xfrm>
            <a:off x="827088" y="1196975"/>
            <a:ext cx="5384662" cy="4953000"/>
          </a:xfrm>
        </p:spPr>
        <p:txBody>
          <a:bodyPr/>
          <a:lstStyle/>
          <a:p>
            <a:r>
              <a:rPr lang="zh-TW" altLang="en-US" dirty="0" smtClean="0"/>
              <a:t>假設，我們將路網圖的節點分配到</a:t>
            </a:r>
            <a:r>
              <a:rPr lang="en-US" altLang="zh-TW" dirty="0" smtClean="0"/>
              <a:t>4</a:t>
            </a:r>
            <a:r>
              <a:rPr lang="zh-TW" altLang="en-US" dirty="0" smtClean="0"/>
              <a:t>個種類。</a:t>
            </a:r>
            <a:endParaRPr lang="en-US" altLang="zh-TW" dirty="0" smtClean="0"/>
          </a:p>
          <a:p>
            <a:pPr marL="0" indent="0">
              <a:buNone/>
            </a:pPr>
            <a:r>
              <a:rPr lang="en-US" altLang="zh-TW" dirty="0" smtClean="0"/>
              <a:t>C</a:t>
            </a:r>
            <a:r>
              <a:rPr lang="en-US" altLang="zh-TW" sz="1800" dirty="0" smtClean="0"/>
              <a:t>0</a:t>
            </a:r>
            <a:r>
              <a:rPr lang="zh-TW" altLang="en-US" sz="1800" dirty="0" smtClean="0"/>
              <a:t> </a:t>
            </a:r>
            <a:r>
              <a:rPr lang="en-US" altLang="zh-TW" sz="1800" dirty="0" smtClean="0"/>
              <a:t>=</a:t>
            </a:r>
            <a:r>
              <a:rPr lang="zh-TW" altLang="en-US" sz="1800" dirty="0" smtClean="0"/>
              <a:t> </a:t>
            </a:r>
            <a:r>
              <a:rPr lang="en-US" altLang="zh-TW" sz="1800" dirty="0" smtClean="0"/>
              <a:t>{</a:t>
            </a:r>
            <a:r>
              <a:rPr lang="zh-TW" altLang="en-US" sz="1800" dirty="0" smtClean="0"/>
              <a:t> </a:t>
            </a:r>
            <a:r>
              <a:rPr lang="en-US" altLang="zh-TW" sz="1800" dirty="0" smtClean="0"/>
              <a:t>V0</a:t>
            </a:r>
            <a:r>
              <a:rPr lang="zh-TW" altLang="en-US" sz="1800" dirty="0" smtClean="0"/>
              <a:t> </a:t>
            </a:r>
            <a:r>
              <a:rPr lang="en-US" altLang="zh-TW" sz="1800" dirty="0" smtClean="0"/>
              <a:t>}</a:t>
            </a:r>
          </a:p>
          <a:p>
            <a:pPr marL="0" indent="0">
              <a:buNone/>
            </a:pPr>
            <a:r>
              <a:rPr lang="en-US" altLang="zh-TW" dirty="0" smtClean="0"/>
              <a:t>C</a:t>
            </a:r>
            <a:r>
              <a:rPr lang="en-US" altLang="zh-TW" sz="1800" dirty="0" smtClean="0"/>
              <a:t>1</a:t>
            </a:r>
            <a:r>
              <a:rPr lang="zh-TW" altLang="en-US" sz="1800" dirty="0" smtClean="0"/>
              <a:t> </a:t>
            </a:r>
            <a:r>
              <a:rPr lang="en-US" altLang="zh-TW" sz="1800" dirty="0" smtClean="0"/>
              <a:t>=</a:t>
            </a:r>
            <a:r>
              <a:rPr lang="zh-TW" altLang="en-US" sz="1800" dirty="0" smtClean="0"/>
              <a:t> </a:t>
            </a:r>
            <a:r>
              <a:rPr lang="en-US" altLang="zh-TW" sz="1800" dirty="0" smtClean="0"/>
              <a:t>{</a:t>
            </a:r>
            <a:r>
              <a:rPr lang="zh-TW" altLang="en-US" sz="1800" dirty="0" smtClean="0"/>
              <a:t> </a:t>
            </a:r>
            <a:r>
              <a:rPr lang="en-US" altLang="zh-TW" sz="1800" dirty="0" smtClean="0"/>
              <a:t>V1,V2,V3</a:t>
            </a:r>
            <a:r>
              <a:rPr lang="zh-TW" altLang="en-US" sz="1800" dirty="0" smtClean="0"/>
              <a:t> </a:t>
            </a:r>
            <a:r>
              <a:rPr lang="en-US" altLang="zh-TW" sz="1800" dirty="0" smtClean="0"/>
              <a:t>}</a:t>
            </a:r>
          </a:p>
          <a:p>
            <a:pPr marL="0" indent="0">
              <a:buNone/>
            </a:pPr>
            <a:r>
              <a:rPr lang="en-US" altLang="zh-TW" dirty="0" smtClean="0"/>
              <a:t>C</a:t>
            </a:r>
            <a:r>
              <a:rPr lang="en-US" altLang="zh-TW" sz="1800" dirty="0" smtClean="0"/>
              <a:t>2</a:t>
            </a:r>
            <a:r>
              <a:rPr lang="zh-TW" altLang="en-US" sz="1800" dirty="0" smtClean="0"/>
              <a:t> </a:t>
            </a:r>
            <a:r>
              <a:rPr lang="en-US" altLang="zh-TW" sz="1800" dirty="0" smtClean="0"/>
              <a:t>=</a:t>
            </a:r>
            <a:r>
              <a:rPr lang="zh-TW" altLang="en-US" sz="1800" dirty="0" smtClean="0"/>
              <a:t> </a:t>
            </a:r>
            <a:r>
              <a:rPr lang="en-US" altLang="zh-TW" sz="1800" dirty="0" smtClean="0"/>
              <a:t>{</a:t>
            </a:r>
            <a:r>
              <a:rPr lang="zh-TW" altLang="en-US" sz="1800" dirty="0" smtClean="0"/>
              <a:t> </a:t>
            </a:r>
            <a:r>
              <a:rPr lang="en-US" altLang="zh-TW" sz="1800" dirty="0" smtClean="0"/>
              <a:t>V4</a:t>
            </a:r>
            <a:r>
              <a:rPr lang="zh-TW" altLang="en-US" sz="1800" dirty="0" smtClean="0"/>
              <a:t> </a:t>
            </a:r>
            <a:r>
              <a:rPr lang="en-US" altLang="zh-TW" sz="1800" dirty="0" smtClean="0"/>
              <a:t>}</a:t>
            </a:r>
          </a:p>
          <a:p>
            <a:pPr marL="0" indent="0">
              <a:buNone/>
            </a:pPr>
            <a:r>
              <a:rPr lang="en-US" altLang="zh-TW" dirty="0"/>
              <a:t>C</a:t>
            </a:r>
            <a:r>
              <a:rPr lang="en-US" altLang="zh-TW" sz="1800" dirty="0" smtClean="0"/>
              <a:t>3</a:t>
            </a:r>
            <a:r>
              <a:rPr lang="zh-TW" altLang="en-US" sz="1800" dirty="0" smtClean="0"/>
              <a:t> </a:t>
            </a:r>
            <a:r>
              <a:rPr lang="en-US" altLang="zh-TW" sz="1800" dirty="0"/>
              <a:t>=</a:t>
            </a:r>
            <a:r>
              <a:rPr lang="zh-TW" altLang="en-US" sz="1800" dirty="0"/>
              <a:t> </a:t>
            </a:r>
            <a:r>
              <a:rPr lang="en-US" altLang="zh-TW" sz="1800" dirty="0"/>
              <a:t>{</a:t>
            </a:r>
            <a:r>
              <a:rPr lang="zh-TW" altLang="en-US" sz="1800" dirty="0"/>
              <a:t> </a:t>
            </a:r>
            <a:r>
              <a:rPr lang="en-US" altLang="zh-TW" sz="1800" dirty="0" smtClean="0"/>
              <a:t>V5</a:t>
            </a:r>
            <a:r>
              <a:rPr lang="zh-TW" altLang="en-US" sz="1800" dirty="0" smtClean="0"/>
              <a:t> </a:t>
            </a:r>
            <a:r>
              <a:rPr lang="en-US" altLang="zh-TW" sz="1800" dirty="0"/>
              <a:t>}</a:t>
            </a:r>
          </a:p>
          <a:p>
            <a:pPr marL="0" indent="0">
              <a:buNone/>
            </a:pPr>
            <a:endParaRPr lang="zh-TW" altLang="en-US" sz="1800"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10</a:t>
            </a:fld>
            <a:endParaRPr lang="en-US" altLang="zh-TW" dirty="0"/>
          </a:p>
        </p:txBody>
      </p:sp>
      <p:pic>
        <p:nvPicPr>
          <p:cNvPr id="7" name="Picture 2" descr="http://f.blog.xuite.net/f/4/5/c/24780597/blog_2198742/txt/40307642/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3366" y="4254082"/>
            <a:ext cx="1224136" cy="12773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168.motc.gov.tw/upload/images/201301221433093844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70" y="4254082"/>
            <a:ext cx="1414151" cy="14085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211.75.182.252/post/FileCenter/post_www/post_area_travel/travel_img/2888D566-7D20-4CC0-91D8-0545670BBC2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017" t="8770" r="21688" b="9171"/>
          <a:stretch/>
        </p:blipFill>
        <p:spPr bwMode="auto">
          <a:xfrm>
            <a:off x="5355711" y="4403316"/>
            <a:ext cx="1368152" cy="11281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new.ttshb.gov.tw/smoke/images/dish.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5627" y="4484642"/>
            <a:ext cx="1231638" cy="965474"/>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p:cNvPicPr/>
          <p:nvPr/>
        </p:nvPicPr>
        <p:blipFill rotWithShape="1">
          <a:blip r:embed="rId7"/>
          <a:srcRect l="7786" t="12751" r="39498" b="3009"/>
          <a:stretch/>
        </p:blipFill>
        <p:spPr bwMode="auto">
          <a:xfrm>
            <a:off x="6211750" y="1196975"/>
            <a:ext cx="2444216" cy="2036847"/>
          </a:xfrm>
          <a:prstGeom prst="rect">
            <a:avLst/>
          </a:prstGeom>
          <a:ln>
            <a:noFill/>
          </a:ln>
          <a:extLst>
            <a:ext uri="{53640926-AAD7-44D8-BBD7-CCE9431645EC}">
              <a14:shadowObscured xmlns:a14="http://schemas.microsoft.com/office/drawing/2010/main"/>
            </a:ext>
          </a:extLst>
        </p:spPr>
      </p:pic>
      <p:cxnSp>
        <p:nvCxnSpPr>
          <p:cNvPr id="13" name="直線單箭頭接點 12"/>
          <p:cNvCxnSpPr/>
          <p:nvPr/>
        </p:nvCxnSpPr>
        <p:spPr bwMode="auto">
          <a:xfrm flipH="1">
            <a:off x="2339752" y="2215398"/>
            <a:ext cx="4536504" cy="1967288"/>
          </a:xfrm>
          <a:prstGeom prst="straightConnector1">
            <a:avLst/>
          </a:prstGeom>
          <a:ln>
            <a:solidFill>
              <a:srgbClr val="FFC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 name="直線單箭頭接點 13"/>
          <p:cNvCxnSpPr/>
          <p:nvPr/>
        </p:nvCxnSpPr>
        <p:spPr bwMode="auto">
          <a:xfrm flipH="1">
            <a:off x="4067944" y="1822364"/>
            <a:ext cx="3287960" cy="2360322"/>
          </a:xfrm>
          <a:prstGeom prst="straightConnector1">
            <a:avLst/>
          </a:prstGeom>
          <a:ln>
            <a:solidFill>
              <a:schemeClr val="tx2">
                <a:lumMod val="60000"/>
                <a:lumOff val="40000"/>
              </a:schemeClr>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6" name="直線單箭頭接點 15"/>
          <p:cNvCxnSpPr/>
          <p:nvPr/>
        </p:nvCxnSpPr>
        <p:spPr bwMode="auto">
          <a:xfrm flipH="1">
            <a:off x="4335694" y="2806009"/>
            <a:ext cx="3020210" cy="1476384"/>
          </a:xfrm>
          <a:prstGeom prst="straightConnector1">
            <a:avLst/>
          </a:prstGeom>
          <a:ln>
            <a:solidFill>
              <a:schemeClr val="tx2">
                <a:lumMod val="60000"/>
                <a:lumOff val="40000"/>
              </a:schemeClr>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 name="直線單箭頭接點 19"/>
          <p:cNvCxnSpPr/>
          <p:nvPr/>
        </p:nvCxnSpPr>
        <p:spPr bwMode="auto">
          <a:xfrm flipH="1">
            <a:off x="6500826" y="2830158"/>
            <a:ext cx="1363942" cy="1538514"/>
          </a:xfrm>
          <a:prstGeom prst="straightConnector1">
            <a:avLst/>
          </a:prstGeom>
          <a:ln>
            <a:solidFill>
              <a:srgbClr val="00B05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2" name="直線單箭頭接點 21"/>
          <p:cNvCxnSpPr/>
          <p:nvPr/>
        </p:nvCxnSpPr>
        <p:spPr bwMode="auto">
          <a:xfrm flipH="1">
            <a:off x="8040994" y="2245676"/>
            <a:ext cx="326849" cy="2122996"/>
          </a:xfrm>
          <a:prstGeom prst="straightConnector1">
            <a:avLst/>
          </a:prstGeom>
          <a:ln>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 name="直線單箭頭接點 24"/>
          <p:cNvCxnSpPr/>
          <p:nvPr/>
        </p:nvCxnSpPr>
        <p:spPr bwMode="auto">
          <a:xfrm flipH="1">
            <a:off x="4211960" y="1856347"/>
            <a:ext cx="3632252" cy="2375519"/>
          </a:xfrm>
          <a:prstGeom prst="straightConnector1">
            <a:avLst/>
          </a:prstGeom>
          <a:ln>
            <a:solidFill>
              <a:schemeClr val="tx2">
                <a:lumMod val="60000"/>
                <a:lumOff val="40000"/>
              </a:schemeClr>
            </a:solidFill>
            <a:headEnd type="none" w="med" len="med"/>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49360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問題</a:t>
            </a:r>
            <a:r>
              <a:rPr lang="en-US" altLang="zh-TW" b="1" dirty="0"/>
              <a:t>2:GSP-DF</a:t>
            </a:r>
            <a:r>
              <a:rPr lang="zh-TW" altLang="en-US" b="1" dirty="0" smtClean="0"/>
              <a:t>演算法</a:t>
            </a:r>
            <a:endParaRPr lang="zh-TW" altLang="en-US" b="1" dirty="0"/>
          </a:p>
        </p:txBody>
      </p:sp>
      <p:sp>
        <p:nvSpPr>
          <p:cNvPr id="3" name="內容版面配置區 2"/>
          <p:cNvSpPr>
            <a:spLocks noGrp="1"/>
          </p:cNvSpPr>
          <p:nvPr>
            <p:ph idx="1"/>
          </p:nvPr>
        </p:nvSpPr>
        <p:spPr>
          <a:xfrm>
            <a:off x="827088" y="1196975"/>
            <a:ext cx="7808912" cy="1655961"/>
          </a:xfrm>
        </p:spPr>
        <p:txBody>
          <a:bodyPr/>
          <a:lstStyle/>
          <a:p>
            <a:r>
              <a:rPr lang="zh-TW" altLang="en-US" dirty="0" smtClean="0"/>
              <a:t>利用動態規劃法概念，設計走訪種類的最短路徑法</a:t>
            </a:r>
            <a:r>
              <a:rPr lang="en-US" altLang="zh-TW" dirty="0" smtClean="0"/>
              <a:t>GSP-DF</a:t>
            </a:r>
            <a:r>
              <a:rPr lang="zh-TW" altLang="en-US" dirty="0" smtClean="0"/>
              <a:t>。</a:t>
            </a:r>
            <a:endParaRPr lang="en-US" altLang="zh-TW" dirty="0" smtClean="0"/>
          </a:p>
          <a:p>
            <a:r>
              <a:rPr lang="en-US" altLang="zh-TW" dirty="0" smtClean="0"/>
              <a:t>GSP-DF</a:t>
            </a:r>
            <a:r>
              <a:rPr lang="zh-TW" altLang="en-US" dirty="0" smtClean="0"/>
              <a:t> 計算式：</a:t>
            </a:r>
            <a:endParaRPr lang="en-US" altLang="zh-TW" dirty="0"/>
          </a:p>
          <a:p>
            <a:endParaRPr lang="en-US" altLang="zh-TW" dirty="0" smtClean="0"/>
          </a:p>
          <a:p>
            <a:endParaRPr lang="en-US" altLang="zh-TW" dirty="0"/>
          </a:p>
          <a:p>
            <a:endParaRPr lang="en-US" altLang="zh-TW" dirty="0" smtClean="0"/>
          </a:p>
          <a:p>
            <a:endParaRPr lang="en-US" altLang="zh-TW"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dirty="0"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11</a:t>
            </a:fld>
            <a:endParaRPr lang="en-US" altLang="zh-TW" dirty="0"/>
          </a:p>
        </p:txBody>
      </p:sp>
      <p:pic>
        <p:nvPicPr>
          <p:cNvPr id="8" name="圖片 7"/>
          <p:cNvPicPr>
            <a:picLocks noChangeAspect="1"/>
          </p:cNvPicPr>
          <p:nvPr/>
        </p:nvPicPr>
        <p:blipFill rotWithShape="1">
          <a:blip r:embed="rId3"/>
          <a:srcRect l="39374" t="67808" r="12984" b="19929"/>
          <a:stretch/>
        </p:blipFill>
        <p:spPr>
          <a:xfrm>
            <a:off x="263250" y="2852936"/>
            <a:ext cx="8712968" cy="1224135"/>
          </a:xfrm>
          <a:prstGeom prst="rect">
            <a:avLst/>
          </a:prstGeom>
        </p:spPr>
      </p:pic>
      <p:sp>
        <p:nvSpPr>
          <p:cNvPr id="10" name="矩形 9"/>
          <p:cNvSpPr/>
          <p:nvPr/>
        </p:nvSpPr>
        <p:spPr>
          <a:xfrm>
            <a:off x="883589" y="4308170"/>
            <a:ext cx="8178842" cy="1717393"/>
          </a:xfrm>
          <a:prstGeom prst="rect">
            <a:avLst/>
          </a:prstGeom>
        </p:spPr>
        <p:txBody>
          <a:bodyPr wrap="square">
            <a:spAutoFit/>
          </a:bodyPr>
          <a:lstStyle/>
          <a:p>
            <a:pPr lvl="1" indent="-457200" eaLnBrk="0" hangingPunct="0">
              <a:spcBef>
                <a:spcPct val="20000"/>
              </a:spcBef>
              <a:buClr>
                <a:schemeClr val="folHlink"/>
              </a:buClr>
              <a:buSzPct val="60000"/>
              <a:buFont typeface="+mj-lt"/>
              <a:buAutoNum type="arabicPeriod"/>
            </a:pPr>
            <a:r>
              <a:rPr lang="en-US" altLang="zh-TW" dirty="0" err="1">
                <a:latin typeface="+mn-lt"/>
                <a:ea typeface="+mn-ea"/>
              </a:rPr>
              <a:t>i</a:t>
            </a:r>
            <a:r>
              <a:rPr lang="en-US" altLang="zh-TW" dirty="0">
                <a:latin typeface="+mn-lt"/>
                <a:ea typeface="+mn-ea"/>
              </a:rPr>
              <a:t>=0 </a:t>
            </a:r>
            <a:r>
              <a:rPr lang="zh-TW" altLang="en-US" dirty="0">
                <a:latin typeface="+mn-lt"/>
                <a:ea typeface="+mn-ea"/>
              </a:rPr>
              <a:t>代表起點，所以距離為</a:t>
            </a:r>
            <a:r>
              <a:rPr lang="en-US" altLang="zh-TW" dirty="0">
                <a:latin typeface="+mn-lt"/>
                <a:ea typeface="+mn-ea"/>
              </a:rPr>
              <a:t>0</a:t>
            </a:r>
            <a:r>
              <a:rPr lang="zh-TW" altLang="en-US" dirty="0">
                <a:latin typeface="+mn-lt"/>
                <a:ea typeface="+mn-ea"/>
              </a:rPr>
              <a:t>。</a:t>
            </a:r>
            <a:endParaRPr lang="en-US" altLang="zh-TW" dirty="0">
              <a:latin typeface="+mn-lt"/>
              <a:ea typeface="+mn-ea"/>
            </a:endParaRPr>
          </a:p>
          <a:p>
            <a:pPr lvl="1" indent="-457200" eaLnBrk="0" hangingPunct="0">
              <a:spcBef>
                <a:spcPct val="20000"/>
              </a:spcBef>
              <a:buClr>
                <a:schemeClr val="folHlink"/>
              </a:buClr>
              <a:buSzPct val="60000"/>
              <a:buFont typeface="+mj-lt"/>
              <a:buAutoNum type="arabicPeriod"/>
            </a:pPr>
            <a:r>
              <a:rPr lang="zh-TW" altLang="zh-TW" dirty="0">
                <a:latin typeface="+mn-lt"/>
                <a:ea typeface="+mn-ea"/>
              </a:rPr>
              <a:t>整個</a:t>
            </a:r>
            <a:r>
              <a:rPr lang="en-US" altLang="zh-TW" dirty="0">
                <a:latin typeface="+mn-lt"/>
                <a:ea typeface="+mn-ea"/>
              </a:rPr>
              <a:t>X</a:t>
            </a:r>
            <a:r>
              <a:rPr lang="zh-TW" altLang="zh-TW" dirty="0">
                <a:latin typeface="+mn-lt"/>
                <a:ea typeface="+mn-ea"/>
              </a:rPr>
              <a:t>矩陣皆計算完成後</a:t>
            </a:r>
            <a:r>
              <a:rPr lang="zh-TW" altLang="en-US" dirty="0">
                <a:latin typeface="+mn-lt"/>
                <a:ea typeface="+mn-ea"/>
              </a:rPr>
              <a:t>，</a:t>
            </a:r>
            <a:r>
              <a:rPr lang="zh-TW" altLang="zh-TW" dirty="0">
                <a:latin typeface="+mn-lt"/>
                <a:ea typeface="+mn-ea"/>
              </a:rPr>
              <a:t>選出每個種類內最短距離的</a:t>
            </a:r>
            <a:r>
              <a:rPr lang="zh-TW" altLang="en-US" dirty="0">
                <a:latin typeface="+mn-lt"/>
                <a:ea typeface="+mn-ea"/>
              </a:rPr>
              <a:t>一個</a:t>
            </a:r>
            <a:r>
              <a:rPr lang="zh-TW" altLang="zh-TW" dirty="0">
                <a:latin typeface="+mn-lt"/>
                <a:ea typeface="+mn-ea"/>
              </a:rPr>
              <a:t>節點</a:t>
            </a:r>
            <a:r>
              <a:rPr lang="zh-TW" altLang="en-US" dirty="0">
                <a:latin typeface="+mn-lt"/>
                <a:ea typeface="+mn-ea"/>
              </a:rPr>
              <a:t>成為代表節點。</a:t>
            </a:r>
            <a:endParaRPr lang="en-US" altLang="zh-TW" dirty="0">
              <a:latin typeface="+mn-lt"/>
              <a:ea typeface="+mn-ea"/>
            </a:endParaRPr>
          </a:p>
          <a:p>
            <a:pPr lvl="1" indent="-457200" eaLnBrk="0" hangingPunct="0">
              <a:spcBef>
                <a:spcPct val="20000"/>
              </a:spcBef>
              <a:buClr>
                <a:schemeClr val="folHlink"/>
              </a:buClr>
              <a:buSzPct val="60000"/>
              <a:buFont typeface="+mj-lt"/>
              <a:buAutoNum type="arabicPeriod"/>
            </a:pPr>
            <a:r>
              <a:rPr lang="zh-TW" altLang="en-US" dirty="0">
                <a:latin typeface="+mn-lt"/>
                <a:ea typeface="+mn-ea"/>
              </a:rPr>
              <a:t>起點→</a:t>
            </a:r>
            <a:r>
              <a:rPr lang="en-US" altLang="zh-TW" dirty="0">
                <a:latin typeface="+mn-lt"/>
                <a:ea typeface="+mn-ea"/>
              </a:rPr>
              <a:t>{</a:t>
            </a:r>
            <a:r>
              <a:rPr lang="zh-TW" altLang="en-US" dirty="0">
                <a:latin typeface="+mn-lt"/>
                <a:ea typeface="+mn-ea"/>
              </a:rPr>
              <a:t>各種類代表節點</a:t>
            </a:r>
            <a:r>
              <a:rPr lang="en-US" altLang="zh-TW" dirty="0">
                <a:latin typeface="+mn-lt"/>
                <a:ea typeface="+mn-ea"/>
              </a:rPr>
              <a:t>}</a:t>
            </a:r>
            <a:r>
              <a:rPr lang="zh-TW" altLang="en-US" dirty="0">
                <a:latin typeface="+mn-lt"/>
                <a:ea typeface="+mn-ea"/>
              </a:rPr>
              <a:t>→目的地。</a:t>
            </a:r>
            <a:endParaRPr lang="en-US" altLang="zh-TW" dirty="0">
              <a:latin typeface="+mn-lt"/>
              <a:ea typeface="+mn-ea"/>
            </a:endParaRPr>
          </a:p>
        </p:txBody>
      </p:sp>
    </p:spTree>
    <p:extLst>
      <p:ext uri="{BB962C8B-B14F-4D97-AF65-F5344CB8AC3E}">
        <p14:creationId xmlns:p14="http://schemas.microsoft.com/office/powerpoint/2010/main" val="32656942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問題</a:t>
            </a:r>
            <a:r>
              <a:rPr lang="en-US" altLang="zh-TW" b="1" dirty="0"/>
              <a:t>2:GSP-DF</a:t>
            </a:r>
            <a:r>
              <a:rPr lang="zh-TW" altLang="en-US" b="1" dirty="0"/>
              <a:t>演算法</a:t>
            </a:r>
            <a:r>
              <a:rPr lang="en-US" altLang="zh-TW" sz="2000" b="1" dirty="0"/>
              <a:t>(</a:t>
            </a:r>
            <a:r>
              <a:rPr lang="zh-TW" altLang="en-US" sz="2000" b="1" dirty="0"/>
              <a:t>續</a:t>
            </a:r>
            <a:r>
              <a:rPr lang="en-US" altLang="zh-TW" sz="2000" b="1" dirty="0"/>
              <a:t>)</a:t>
            </a:r>
            <a:endParaRPr lang="zh-TW" altLang="en-US" sz="2000" b="1" dirty="0"/>
          </a:p>
        </p:txBody>
      </p:sp>
      <p:sp>
        <p:nvSpPr>
          <p:cNvPr id="3" name="內容版面配置區 2"/>
          <p:cNvSpPr>
            <a:spLocks noGrp="1"/>
          </p:cNvSpPr>
          <p:nvPr>
            <p:ph idx="1"/>
          </p:nvPr>
        </p:nvSpPr>
        <p:spPr/>
        <p:txBody>
          <a:bodyPr/>
          <a:lstStyle/>
          <a:p>
            <a:r>
              <a:rPr lang="zh-TW" altLang="en-US" dirty="0" smtClean="0"/>
              <a:t> </a:t>
            </a:r>
            <a:r>
              <a:rPr lang="en-US" altLang="zh-TW" dirty="0" smtClean="0"/>
              <a:t>C0</a:t>
            </a:r>
            <a:r>
              <a:rPr lang="zh-TW" altLang="en-US" dirty="0" smtClean="0"/>
              <a:t> </a:t>
            </a:r>
            <a:r>
              <a:rPr lang="en-US" altLang="zh-TW" dirty="0"/>
              <a:t>=</a:t>
            </a:r>
            <a:r>
              <a:rPr lang="zh-TW" altLang="en-US" dirty="0"/>
              <a:t> </a:t>
            </a:r>
            <a:r>
              <a:rPr lang="en-US" altLang="zh-TW" dirty="0"/>
              <a:t>{</a:t>
            </a:r>
            <a:r>
              <a:rPr lang="zh-TW" altLang="en-US" dirty="0"/>
              <a:t> </a:t>
            </a:r>
            <a:r>
              <a:rPr lang="en-US" altLang="zh-TW" dirty="0"/>
              <a:t>V0</a:t>
            </a:r>
            <a:r>
              <a:rPr lang="zh-TW" altLang="en-US" dirty="0"/>
              <a:t> </a:t>
            </a:r>
            <a:r>
              <a:rPr lang="en-US" altLang="zh-TW" dirty="0"/>
              <a:t>}</a:t>
            </a:r>
          </a:p>
          <a:p>
            <a:pPr marL="0" indent="0">
              <a:buNone/>
            </a:pPr>
            <a:r>
              <a:rPr lang="zh-TW" altLang="en-US" dirty="0" smtClean="0"/>
              <a:t>    </a:t>
            </a:r>
            <a:r>
              <a:rPr lang="en-US" altLang="zh-TW" dirty="0" smtClean="0"/>
              <a:t>C1</a:t>
            </a:r>
            <a:r>
              <a:rPr lang="zh-TW" altLang="en-US" dirty="0" smtClean="0"/>
              <a:t> </a:t>
            </a:r>
            <a:r>
              <a:rPr lang="en-US" altLang="zh-TW" dirty="0" smtClean="0"/>
              <a:t>=</a:t>
            </a:r>
            <a:r>
              <a:rPr lang="zh-TW" altLang="en-US" dirty="0" smtClean="0"/>
              <a:t> </a:t>
            </a:r>
            <a:r>
              <a:rPr lang="en-US" altLang="zh-TW" dirty="0"/>
              <a:t>{</a:t>
            </a:r>
            <a:r>
              <a:rPr lang="zh-TW" altLang="en-US" dirty="0"/>
              <a:t> </a:t>
            </a:r>
            <a:r>
              <a:rPr lang="en-US" altLang="zh-TW" dirty="0"/>
              <a:t>V1,V2,V3</a:t>
            </a:r>
            <a:r>
              <a:rPr lang="zh-TW" altLang="en-US" dirty="0"/>
              <a:t> </a:t>
            </a:r>
            <a:r>
              <a:rPr lang="en-US" altLang="zh-TW" dirty="0"/>
              <a:t>}</a:t>
            </a:r>
          </a:p>
          <a:p>
            <a:pPr marL="0" indent="0">
              <a:buNone/>
            </a:pPr>
            <a:r>
              <a:rPr lang="zh-TW" altLang="en-US" dirty="0" smtClean="0"/>
              <a:t>    </a:t>
            </a:r>
            <a:r>
              <a:rPr lang="en-US" altLang="zh-TW" dirty="0" smtClean="0"/>
              <a:t>C2</a:t>
            </a:r>
            <a:r>
              <a:rPr lang="zh-TW" altLang="en-US" dirty="0" smtClean="0"/>
              <a:t> </a:t>
            </a:r>
            <a:r>
              <a:rPr lang="en-US" altLang="zh-TW" dirty="0" smtClean="0"/>
              <a:t>=</a:t>
            </a:r>
            <a:r>
              <a:rPr lang="zh-TW" altLang="en-US" dirty="0" smtClean="0"/>
              <a:t> </a:t>
            </a:r>
            <a:r>
              <a:rPr lang="en-US" altLang="zh-TW" dirty="0"/>
              <a:t>{</a:t>
            </a:r>
            <a:r>
              <a:rPr lang="zh-TW" altLang="en-US" dirty="0"/>
              <a:t> </a:t>
            </a:r>
            <a:r>
              <a:rPr lang="en-US" altLang="zh-TW" dirty="0"/>
              <a:t>V4</a:t>
            </a:r>
            <a:r>
              <a:rPr lang="zh-TW" altLang="en-US" dirty="0"/>
              <a:t> </a:t>
            </a:r>
            <a:r>
              <a:rPr lang="en-US" altLang="zh-TW" dirty="0"/>
              <a:t>}</a:t>
            </a:r>
          </a:p>
          <a:p>
            <a:pPr marL="0" indent="0">
              <a:buNone/>
            </a:pPr>
            <a:r>
              <a:rPr lang="zh-TW" altLang="en-US" dirty="0" smtClean="0"/>
              <a:t>    </a:t>
            </a:r>
            <a:r>
              <a:rPr lang="en-US" altLang="zh-TW" dirty="0" smtClean="0"/>
              <a:t>C3</a:t>
            </a:r>
            <a:r>
              <a:rPr lang="zh-TW" altLang="en-US" dirty="0" smtClean="0"/>
              <a:t> </a:t>
            </a:r>
            <a:r>
              <a:rPr lang="en-US" altLang="zh-TW" dirty="0"/>
              <a:t>=</a:t>
            </a:r>
            <a:r>
              <a:rPr lang="zh-TW" altLang="en-US" dirty="0"/>
              <a:t> </a:t>
            </a:r>
            <a:r>
              <a:rPr lang="en-US" altLang="zh-TW" dirty="0"/>
              <a:t>{</a:t>
            </a:r>
            <a:r>
              <a:rPr lang="zh-TW" altLang="en-US" dirty="0"/>
              <a:t> </a:t>
            </a:r>
            <a:r>
              <a:rPr lang="en-US" altLang="zh-TW" dirty="0"/>
              <a:t>V5</a:t>
            </a:r>
            <a:r>
              <a:rPr lang="zh-TW" altLang="en-US" dirty="0"/>
              <a:t> </a:t>
            </a:r>
            <a:r>
              <a:rPr lang="en-US" altLang="zh-TW" dirty="0"/>
              <a:t>}</a:t>
            </a:r>
          </a:p>
          <a:p>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12</a:t>
            </a:fld>
            <a:endParaRPr lang="en-US" altLang="zh-TW" dirty="0"/>
          </a:p>
        </p:txBody>
      </p:sp>
      <p:pic>
        <p:nvPicPr>
          <p:cNvPr id="7" name="圖片 6"/>
          <p:cNvPicPr/>
          <p:nvPr/>
        </p:nvPicPr>
        <p:blipFill rotWithShape="1">
          <a:blip r:embed="rId3"/>
          <a:srcRect l="7786" t="12751" r="39498" b="3009"/>
          <a:stretch/>
        </p:blipFill>
        <p:spPr bwMode="auto">
          <a:xfrm>
            <a:off x="4499992" y="1196975"/>
            <a:ext cx="3850090" cy="2837309"/>
          </a:xfrm>
          <a:prstGeom prst="rect">
            <a:avLst/>
          </a:prstGeom>
          <a:ln>
            <a:noFill/>
          </a:ln>
          <a:extLst>
            <a:ext uri="{53640926-AAD7-44D8-BBD7-CCE9431645EC}">
              <a14:shadowObscured xmlns:a14="http://schemas.microsoft.com/office/drawing/2010/main"/>
            </a:ext>
          </a:extLst>
        </p:spPr>
      </p:pic>
      <p:pic>
        <p:nvPicPr>
          <p:cNvPr id="8" name="圖片 7"/>
          <p:cNvPicPr>
            <a:picLocks noChangeAspect="1"/>
          </p:cNvPicPr>
          <p:nvPr/>
        </p:nvPicPr>
        <p:blipFill rotWithShape="1">
          <a:blip r:embed="rId4"/>
          <a:srcRect l="42524" t="53039" r="39930" b="23780"/>
          <a:stretch/>
        </p:blipFill>
        <p:spPr>
          <a:xfrm>
            <a:off x="1214996" y="3913816"/>
            <a:ext cx="3208808" cy="2313980"/>
          </a:xfrm>
          <a:prstGeom prst="rect">
            <a:avLst/>
          </a:prstGeom>
        </p:spPr>
      </p:pic>
      <p:pic>
        <p:nvPicPr>
          <p:cNvPr id="9" name="圖片 8"/>
          <p:cNvPicPr>
            <a:picLocks noChangeAspect="1"/>
          </p:cNvPicPr>
          <p:nvPr/>
        </p:nvPicPr>
        <p:blipFill rotWithShape="1">
          <a:blip r:embed="rId4"/>
          <a:srcRect l="65582" t="53039" r="16134" b="23780"/>
          <a:stretch/>
        </p:blipFill>
        <p:spPr>
          <a:xfrm>
            <a:off x="4885680" y="3921720"/>
            <a:ext cx="3343920" cy="2313980"/>
          </a:xfrm>
          <a:prstGeom prst="rect">
            <a:avLst/>
          </a:prstGeom>
        </p:spPr>
      </p:pic>
      <p:sp>
        <p:nvSpPr>
          <p:cNvPr id="10" name="矩形 9"/>
          <p:cNvSpPr/>
          <p:nvPr/>
        </p:nvSpPr>
        <p:spPr>
          <a:xfrm>
            <a:off x="5044050" y="2623492"/>
            <a:ext cx="692818" cy="461665"/>
          </a:xfrm>
          <a:prstGeom prst="rect">
            <a:avLst/>
          </a:prstGeom>
        </p:spPr>
        <p:txBody>
          <a:bodyPr wrap="none">
            <a:spAutoFit/>
          </a:bodyPr>
          <a:lstStyle/>
          <a:p>
            <a:r>
              <a:rPr lang="en-US" altLang="zh-TW" dirty="0" smtClean="0">
                <a:solidFill>
                  <a:schemeClr val="accent6">
                    <a:lumMod val="75000"/>
                  </a:schemeClr>
                </a:solidFill>
              </a:rPr>
              <a:t>C</a:t>
            </a:r>
            <a:r>
              <a:rPr lang="en-US" altLang="zh-TW" sz="1800" dirty="0" smtClean="0">
                <a:solidFill>
                  <a:schemeClr val="accent6">
                    <a:lumMod val="75000"/>
                  </a:schemeClr>
                </a:solidFill>
              </a:rPr>
              <a:t>0,1</a:t>
            </a:r>
            <a:endParaRPr lang="zh-TW" altLang="en-US" sz="1800" dirty="0">
              <a:solidFill>
                <a:schemeClr val="accent6">
                  <a:lumMod val="75000"/>
                </a:schemeClr>
              </a:solidFill>
            </a:endParaRPr>
          </a:p>
        </p:txBody>
      </p:sp>
      <p:sp>
        <p:nvSpPr>
          <p:cNvPr id="11" name="矩形 10"/>
          <p:cNvSpPr/>
          <p:nvPr/>
        </p:nvSpPr>
        <p:spPr>
          <a:xfrm>
            <a:off x="5864822" y="1575196"/>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1,1</a:t>
            </a:r>
            <a:endParaRPr lang="zh-TW" altLang="en-US" sz="1800" dirty="0">
              <a:solidFill>
                <a:srgbClr val="00B0F0"/>
              </a:solidFill>
            </a:endParaRPr>
          </a:p>
        </p:txBody>
      </p:sp>
      <p:sp>
        <p:nvSpPr>
          <p:cNvPr id="12" name="矩形 11"/>
          <p:cNvSpPr/>
          <p:nvPr/>
        </p:nvSpPr>
        <p:spPr>
          <a:xfrm>
            <a:off x="5631782" y="3308284"/>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1,2</a:t>
            </a:r>
            <a:endParaRPr lang="zh-TW" altLang="en-US" sz="1800" dirty="0">
              <a:solidFill>
                <a:srgbClr val="00B0F0"/>
              </a:solidFill>
            </a:endParaRPr>
          </a:p>
        </p:txBody>
      </p:sp>
      <p:sp>
        <p:nvSpPr>
          <p:cNvPr id="13" name="矩形 12"/>
          <p:cNvSpPr/>
          <p:nvPr/>
        </p:nvSpPr>
        <p:spPr>
          <a:xfrm>
            <a:off x="6761043" y="1575196"/>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1,3</a:t>
            </a:r>
            <a:endParaRPr lang="zh-TW" altLang="en-US" sz="1800" dirty="0">
              <a:solidFill>
                <a:srgbClr val="00B0F0"/>
              </a:solidFill>
            </a:endParaRPr>
          </a:p>
        </p:txBody>
      </p:sp>
      <p:sp>
        <p:nvSpPr>
          <p:cNvPr id="14" name="矩形 13"/>
          <p:cNvSpPr/>
          <p:nvPr/>
        </p:nvSpPr>
        <p:spPr>
          <a:xfrm>
            <a:off x="7107452" y="3384169"/>
            <a:ext cx="692818" cy="461665"/>
          </a:xfrm>
          <a:prstGeom prst="rect">
            <a:avLst/>
          </a:prstGeom>
        </p:spPr>
        <p:txBody>
          <a:bodyPr wrap="none">
            <a:spAutoFit/>
          </a:bodyPr>
          <a:lstStyle/>
          <a:p>
            <a:r>
              <a:rPr lang="en-US" altLang="zh-TW" dirty="0" smtClean="0">
                <a:solidFill>
                  <a:srgbClr val="009900"/>
                </a:solidFill>
              </a:rPr>
              <a:t>C</a:t>
            </a:r>
            <a:r>
              <a:rPr lang="en-US" altLang="zh-TW" sz="1800" dirty="0" smtClean="0">
                <a:solidFill>
                  <a:srgbClr val="009900"/>
                </a:solidFill>
              </a:rPr>
              <a:t>2,1</a:t>
            </a:r>
            <a:endParaRPr lang="zh-TW" altLang="en-US" sz="1800" dirty="0">
              <a:solidFill>
                <a:srgbClr val="009900"/>
              </a:solidFill>
            </a:endParaRPr>
          </a:p>
        </p:txBody>
      </p:sp>
      <p:sp>
        <p:nvSpPr>
          <p:cNvPr id="15" name="矩形 14"/>
          <p:cNvSpPr/>
          <p:nvPr/>
        </p:nvSpPr>
        <p:spPr>
          <a:xfrm>
            <a:off x="7943182" y="2392659"/>
            <a:ext cx="692818" cy="461665"/>
          </a:xfrm>
          <a:prstGeom prst="rect">
            <a:avLst/>
          </a:prstGeom>
        </p:spPr>
        <p:txBody>
          <a:bodyPr wrap="none">
            <a:spAutoFit/>
          </a:bodyPr>
          <a:lstStyle/>
          <a:p>
            <a:r>
              <a:rPr lang="en-US" altLang="zh-TW" dirty="0" smtClean="0">
                <a:solidFill>
                  <a:srgbClr val="FF0000"/>
                </a:solidFill>
              </a:rPr>
              <a:t>C</a:t>
            </a:r>
            <a:r>
              <a:rPr lang="en-US" altLang="zh-TW" sz="1800" dirty="0" smtClean="0">
                <a:solidFill>
                  <a:srgbClr val="FF0000"/>
                </a:solidFill>
              </a:rPr>
              <a:t>3,1</a:t>
            </a:r>
            <a:endParaRPr lang="zh-TW" altLang="en-US" sz="1800" dirty="0">
              <a:solidFill>
                <a:srgbClr val="FF0000"/>
              </a:solidFill>
            </a:endParaRPr>
          </a:p>
        </p:txBody>
      </p:sp>
    </p:spTree>
    <p:extLst>
      <p:ext uri="{BB962C8B-B14F-4D97-AF65-F5344CB8AC3E}">
        <p14:creationId xmlns:p14="http://schemas.microsoft.com/office/powerpoint/2010/main" val="3927210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問題</a:t>
            </a:r>
            <a:r>
              <a:rPr lang="en-US" altLang="zh-TW" b="1" dirty="0"/>
              <a:t>2:GSP-DF</a:t>
            </a:r>
            <a:r>
              <a:rPr lang="zh-TW" altLang="en-US" b="1" dirty="0"/>
              <a:t>演算法</a:t>
            </a:r>
            <a:r>
              <a:rPr lang="en-US" altLang="zh-TW" sz="2000" b="1" dirty="0"/>
              <a:t>(</a:t>
            </a:r>
            <a:r>
              <a:rPr lang="zh-TW" altLang="en-US" sz="2000" b="1" dirty="0"/>
              <a:t>續</a:t>
            </a:r>
            <a:r>
              <a:rPr lang="en-US" altLang="zh-TW" sz="2000" b="1" dirty="0"/>
              <a:t>)</a:t>
            </a:r>
            <a:endParaRPr lang="zh-TW" altLang="en-US" sz="2000" b="1"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13</a:t>
            </a:fld>
            <a:endParaRPr lang="en-US" altLang="zh-TW" dirty="0"/>
          </a:p>
        </p:txBody>
      </p:sp>
      <p:pic>
        <p:nvPicPr>
          <p:cNvPr id="7" name="圖片 6"/>
          <p:cNvPicPr/>
          <p:nvPr/>
        </p:nvPicPr>
        <p:blipFill rotWithShape="1">
          <a:blip r:embed="rId3"/>
          <a:srcRect l="7786" t="12751" r="39498" b="3009"/>
          <a:stretch/>
        </p:blipFill>
        <p:spPr bwMode="auto">
          <a:xfrm>
            <a:off x="4499992" y="1196975"/>
            <a:ext cx="3850090" cy="2837309"/>
          </a:xfrm>
          <a:prstGeom prst="rect">
            <a:avLst/>
          </a:prstGeom>
          <a:ln>
            <a:noFill/>
          </a:ln>
          <a:extLst>
            <a:ext uri="{53640926-AAD7-44D8-BBD7-CCE9431645EC}">
              <a14:shadowObscured xmlns:a14="http://schemas.microsoft.com/office/drawing/2010/main"/>
            </a:ext>
          </a:extLst>
        </p:spPr>
      </p:pic>
      <p:sp>
        <p:nvSpPr>
          <p:cNvPr id="10" name="矩形 9"/>
          <p:cNvSpPr/>
          <p:nvPr/>
        </p:nvSpPr>
        <p:spPr>
          <a:xfrm>
            <a:off x="5044050" y="2623492"/>
            <a:ext cx="692818" cy="461665"/>
          </a:xfrm>
          <a:prstGeom prst="rect">
            <a:avLst/>
          </a:prstGeom>
        </p:spPr>
        <p:txBody>
          <a:bodyPr wrap="none">
            <a:spAutoFit/>
          </a:bodyPr>
          <a:lstStyle/>
          <a:p>
            <a:r>
              <a:rPr lang="en-US" altLang="zh-TW" dirty="0" smtClean="0">
                <a:solidFill>
                  <a:schemeClr val="accent6">
                    <a:lumMod val="75000"/>
                  </a:schemeClr>
                </a:solidFill>
              </a:rPr>
              <a:t>C</a:t>
            </a:r>
            <a:r>
              <a:rPr lang="en-US" altLang="zh-TW" sz="1800" dirty="0" smtClean="0">
                <a:solidFill>
                  <a:schemeClr val="accent6">
                    <a:lumMod val="75000"/>
                  </a:schemeClr>
                </a:solidFill>
              </a:rPr>
              <a:t>0,1</a:t>
            </a:r>
            <a:endParaRPr lang="zh-TW" altLang="en-US" sz="1800" dirty="0">
              <a:solidFill>
                <a:schemeClr val="accent6">
                  <a:lumMod val="75000"/>
                </a:schemeClr>
              </a:solidFill>
            </a:endParaRPr>
          </a:p>
        </p:txBody>
      </p:sp>
      <p:sp>
        <p:nvSpPr>
          <p:cNvPr id="11" name="矩形 10"/>
          <p:cNvSpPr/>
          <p:nvPr/>
        </p:nvSpPr>
        <p:spPr>
          <a:xfrm>
            <a:off x="5864822" y="1575196"/>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1,1</a:t>
            </a:r>
            <a:endParaRPr lang="zh-TW" altLang="en-US" sz="1800" dirty="0">
              <a:solidFill>
                <a:srgbClr val="00B0F0"/>
              </a:solidFill>
            </a:endParaRPr>
          </a:p>
        </p:txBody>
      </p:sp>
      <p:sp>
        <p:nvSpPr>
          <p:cNvPr id="12" name="矩形 11"/>
          <p:cNvSpPr/>
          <p:nvPr/>
        </p:nvSpPr>
        <p:spPr>
          <a:xfrm>
            <a:off x="5631782" y="3308284"/>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1,2</a:t>
            </a:r>
            <a:endParaRPr lang="zh-TW" altLang="en-US" sz="1800" dirty="0">
              <a:solidFill>
                <a:srgbClr val="00B0F0"/>
              </a:solidFill>
            </a:endParaRPr>
          </a:p>
        </p:txBody>
      </p:sp>
      <p:sp>
        <p:nvSpPr>
          <p:cNvPr id="13" name="矩形 12"/>
          <p:cNvSpPr/>
          <p:nvPr/>
        </p:nvSpPr>
        <p:spPr>
          <a:xfrm>
            <a:off x="6761043" y="1575196"/>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1,3</a:t>
            </a:r>
            <a:endParaRPr lang="zh-TW" altLang="en-US" sz="1800" dirty="0">
              <a:solidFill>
                <a:srgbClr val="00B0F0"/>
              </a:solidFill>
            </a:endParaRPr>
          </a:p>
        </p:txBody>
      </p:sp>
      <p:sp>
        <p:nvSpPr>
          <p:cNvPr id="14" name="矩形 13"/>
          <p:cNvSpPr/>
          <p:nvPr/>
        </p:nvSpPr>
        <p:spPr>
          <a:xfrm>
            <a:off x="7107452" y="3384169"/>
            <a:ext cx="692818" cy="461665"/>
          </a:xfrm>
          <a:prstGeom prst="rect">
            <a:avLst/>
          </a:prstGeom>
        </p:spPr>
        <p:txBody>
          <a:bodyPr wrap="none">
            <a:spAutoFit/>
          </a:bodyPr>
          <a:lstStyle/>
          <a:p>
            <a:r>
              <a:rPr lang="en-US" altLang="zh-TW" dirty="0" smtClean="0">
                <a:solidFill>
                  <a:srgbClr val="009900"/>
                </a:solidFill>
              </a:rPr>
              <a:t>C</a:t>
            </a:r>
            <a:r>
              <a:rPr lang="en-US" altLang="zh-TW" sz="1800" dirty="0" smtClean="0">
                <a:solidFill>
                  <a:srgbClr val="009900"/>
                </a:solidFill>
              </a:rPr>
              <a:t>2,1</a:t>
            </a:r>
            <a:endParaRPr lang="zh-TW" altLang="en-US" sz="1800" dirty="0">
              <a:solidFill>
                <a:srgbClr val="009900"/>
              </a:solidFill>
            </a:endParaRPr>
          </a:p>
        </p:txBody>
      </p:sp>
      <p:sp>
        <p:nvSpPr>
          <p:cNvPr id="15" name="矩形 14"/>
          <p:cNvSpPr/>
          <p:nvPr/>
        </p:nvSpPr>
        <p:spPr>
          <a:xfrm>
            <a:off x="7943182" y="2392659"/>
            <a:ext cx="692818" cy="461665"/>
          </a:xfrm>
          <a:prstGeom prst="rect">
            <a:avLst/>
          </a:prstGeom>
        </p:spPr>
        <p:txBody>
          <a:bodyPr wrap="none">
            <a:spAutoFit/>
          </a:bodyPr>
          <a:lstStyle/>
          <a:p>
            <a:r>
              <a:rPr lang="en-US" altLang="zh-TW" dirty="0" smtClean="0">
                <a:solidFill>
                  <a:srgbClr val="FF0000"/>
                </a:solidFill>
              </a:rPr>
              <a:t>C</a:t>
            </a:r>
            <a:r>
              <a:rPr lang="en-US" altLang="zh-TW" sz="1800" dirty="0" smtClean="0">
                <a:solidFill>
                  <a:srgbClr val="FF0000"/>
                </a:solidFill>
              </a:rPr>
              <a:t>3,1</a:t>
            </a:r>
            <a:endParaRPr lang="zh-TW" altLang="en-US" sz="1800" dirty="0">
              <a:solidFill>
                <a:srgbClr val="FF0000"/>
              </a:solidFill>
            </a:endParaRPr>
          </a:p>
        </p:txBody>
      </p:sp>
      <p:pic>
        <p:nvPicPr>
          <p:cNvPr id="17" name="圖片 16"/>
          <p:cNvPicPr>
            <a:picLocks noChangeAspect="1"/>
          </p:cNvPicPr>
          <p:nvPr/>
        </p:nvPicPr>
        <p:blipFill rotWithShape="1">
          <a:blip r:embed="rId4"/>
          <a:srcRect l="40390" t="55200" r="31775" b="29197"/>
          <a:stretch/>
        </p:blipFill>
        <p:spPr>
          <a:xfrm>
            <a:off x="298877" y="1927621"/>
            <a:ext cx="4201115" cy="1285355"/>
          </a:xfrm>
          <a:prstGeom prst="rect">
            <a:avLst/>
          </a:prstGeom>
          <a:ln>
            <a:noFill/>
          </a:ln>
          <a:effectLst>
            <a:softEdge rad="112500"/>
          </a:effectLst>
        </p:spPr>
      </p:pic>
      <p:pic>
        <p:nvPicPr>
          <p:cNvPr id="3" name="圖片 2"/>
          <p:cNvPicPr>
            <a:picLocks noChangeAspect="1"/>
          </p:cNvPicPr>
          <p:nvPr/>
        </p:nvPicPr>
        <p:blipFill rotWithShape="1">
          <a:blip r:embed="rId5"/>
          <a:srcRect l="21323" t="42560" r="53006" b="25231"/>
          <a:stretch/>
        </p:blipFill>
        <p:spPr>
          <a:xfrm>
            <a:off x="568964" y="3384169"/>
            <a:ext cx="3811091" cy="2590144"/>
          </a:xfrm>
          <a:prstGeom prst="rect">
            <a:avLst/>
          </a:prstGeom>
        </p:spPr>
      </p:pic>
    </p:spTree>
    <p:extLst>
      <p:ext uri="{BB962C8B-B14F-4D97-AF65-F5344CB8AC3E}">
        <p14:creationId xmlns:p14="http://schemas.microsoft.com/office/powerpoint/2010/main" val="37747532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問題</a:t>
            </a:r>
            <a:r>
              <a:rPr lang="en-US" altLang="zh-TW" b="1" dirty="0"/>
              <a:t>2:GSP-DF</a:t>
            </a:r>
            <a:r>
              <a:rPr lang="zh-TW" altLang="en-US" b="1" dirty="0"/>
              <a:t>演算法</a:t>
            </a:r>
            <a:r>
              <a:rPr lang="en-US" altLang="zh-TW" sz="2000" b="1" dirty="0"/>
              <a:t>(</a:t>
            </a:r>
            <a:r>
              <a:rPr lang="zh-TW" altLang="en-US" sz="2000" b="1" dirty="0"/>
              <a:t>續</a:t>
            </a:r>
            <a:r>
              <a:rPr lang="en-US" altLang="zh-TW" sz="2000" b="1" dirty="0"/>
              <a:t>)</a:t>
            </a:r>
            <a:endParaRPr lang="zh-TW" altLang="en-US" sz="2000" b="1"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14</a:t>
            </a:fld>
            <a:endParaRPr lang="en-US" altLang="zh-TW" dirty="0"/>
          </a:p>
        </p:txBody>
      </p:sp>
      <p:pic>
        <p:nvPicPr>
          <p:cNvPr id="7" name="圖片 6"/>
          <p:cNvPicPr/>
          <p:nvPr/>
        </p:nvPicPr>
        <p:blipFill rotWithShape="1">
          <a:blip r:embed="rId3"/>
          <a:srcRect l="7786" t="12751" r="39498" b="3009"/>
          <a:stretch/>
        </p:blipFill>
        <p:spPr bwMode="auto">
          <a:xfrm>
            <a:off x="4499992" y="1196975"/>
            <a:ext cx="3850090" cy="2837309"/>
          </a:xfrm>
          <a:prstGeom prst="rect">
            <a:avLst/>
          </a:prstGeom>
          <a:ln>
            <a:noFill/>
          </a:ln>
          <a:extLst>
            <a:ext uri="{53640926-AAD7-44D8-BBD7-CCE9431645EC}">
              <a14:shadowObscured xmlns:a14="http://schemas.microsoft.com/office/drawing/2010/main"/>
            </a:ext>
          </a:extLst>
        </p:spPr>
      </p:pic>
      <p:sp>
        <p:nvSpPr>
          <p:cNvPr id="10" name="矩形 9"/>
          <p:cNvSpPr/>
          <p:nvPr/>
        </p:nvSpPr>
        <p:spPr>
          <a:xfrm>
            <a:off x="5044050" y="2623492"/>
            <a:ext cx="692818" cy="461665"/>
          </a:xfrm>
          <a:prstGeom prst="rect">
            <a:avLst/>
          </a:prstGeom>
        </p:spPr>
        <p:txBody>
          <a:bodyPr wrap="none">
            <a:spAutoFit/>
          </a:bodyPr>
          <a:lstStyle/>
          <a:p>
            <a:r>
              <a:rPr lang="en-US" altLang="zh-TW" dirty="0" smtClean="0">
                <a:solidFill>
                  <a:schemeClr val="accent6">
                    <a:lumMod val="75000"/>
                  </a:schemeClr>
                </a:solidFill>
              </a:rPr>
              <a:t>C</a:t>
            </a:r>
            <a:r>
              <a:rPr lang="en-US" altLang="zh-TW" sz="1800" dirty="0" smtClean="0">
                <a:solidFill>
                  <a:schemeClr val="accent6">
                    <a:lumMod val="75000"/>
                  </a:schemeClr>
                </a:solidFill>
              </a:rPr>
              <a:t>0,1</a:t>
            </a:r>
            <a:endParaRPr lang="zh-TW" altLang="en-US" sz="1800" dirty="0">
              <a:solidFill>
                <a:schemeClr val="accent6">
                  <a:lumMod val="75000"/>
                </a:schemeClr>
              </a:solidFill>
            </a:endParaRPr>
          </a:p>
        </p:txBody>
      </p:sp>
      <p:sp>
        <p:nvSpPr>
          <p:cNvPr id="11" name="矩形 10"/>
          <p:cNvSpPr/>
          <p:nvPr/>
        </p:nvSpPr>
        <p:spPr>
          <a:xfrm>
            <a:off x="5864822" y="1575196"/>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1,1</a:t>
            </a:r>
            <a:endParaRPr lang="zh-TW" altLang="en-US" sz="1800" dirty="0">
              <a:solidFill>
                <a:srgbClr val="00B0F0"/>
              </a:solidFill>
            </a:endParaRPr>
          </a:p>
        </p:txBody>
      </p:sp>
      <p:sp>
        <p:nvSpPr>
          <p:cNvPr id="12" name="矩形 11"/>
          <p:cNvSpPr/>
          <p:nvPr/>
        </p:nvSpPr>
        <p:spPr>
          <a:xfrm>
            <a:off x="5631782" y="3308284"/>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1,2</a:t>
            </a:r>
            <a:endParaRPr lang="zh-TW" altLang="en-US" sz="1800" dirty="0">
              <a:solidFill>
                <a:srgbClr val="00B0F0"/>
              </a:solidFill>
            </a:endParaRPr>
          </a:p>
        </p:txBody>
      </p:sp>
      <p:sp>
        <p:nvSpPr>
          <p:cNvPr id="13" name="矩形 12"/>
          <p:cNvSpPr/>
          <p:nvPr/>
        </p:nvSpPr>
        <p:spPr>
          <a:xfrm>
            <a:off x="6761043" y="1575196"/>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1,3</a:t>
            </a:r>
            <a:endParaRPr lang="zh-TW" altLang="en-US" sz="1800" dirty="0">
              <a:solidFill>
                <a:srgbClr val="00B0F0"/>
              </a:solidFill>
            </a:endParaRPr>
          </a:p>
        </p:txBody>
      </p:sp>
      <p:sp>
        <p:nvSpPr>
          <p:cNvPr id="14" name="矩形 13"/>
          <p:cNvSpPr/>
          <p:nvPr/>
        </p:nvSpPr>
        <p:spPr>
          <a:xfrm>
            <a:off x="7107452" y="3384169"/>
            <a:ext cx="692818" cy="461665"/>
          </a:xfrm>
          <a:prstGeom prst="rect">
            <a:avLst/>
          </a:prstGeom>
        </p:spPr>
        <p:txBody>
          <a:bodyPr wrap="none">
            <a:spAutoFit/>
          </a:bodyPr>
          <a:lstStyle/>
          <a:p>
            <a:r>
              <a:rPr lang="en-US" altLang="zh-TW" dirty="0" smtClean="0">
                <a:solidFill>
                  <a:srgbClr val="009900"/>
                </a:solidFill>
              </a:rPr>
              <a:t>C</a:t>
            </a:r>
            <a:r>
              <a:rPr lang="en-US" altLang="zh-TW" sz="1800" dirty="0" smtClean="0">
                <a:solidFill>
                  <a:srgbClr val="009900"/>
                </a:solidFill>
              </a:rPr>
              <a:t>2,1</a:t>
            </a:r>
            <a:endParaRPr lang="zh-TW" altLang="en-US" sz="1800" dirty="0">
              <a:solidFill>
                <a:srgbClr val="009900"/>
              </a:solidFill>
            </a:endParaRPr>
          </a:p>
        </p:txBody>
      </p:sp>
      <p:sp>
        <p:nvSpPr>
          <p:cNvPr id="15" name="矩形 14"/>
          <p:cNvSpPr/>
          <p:nvPr/>
        </p:nvSpPr>
        <p:spPr>
          <a:xfrm>
            <a:off x="7943182" y="2392659"/>
            <a:ext cx="692818" cy="461665"/>
          </a:xfrm>
          <a:prstGeom prst="rect">
            <a:avLst/>
          </a:prstGeom>
        </p:spPr>
        <p:txBody>
          <a:bodyPr wrap="none">
            <a:spAutoFit/>
          </a:bodyPr>
          <a:lstStyle/>
          <a:p>
            <a:r>
              <a:rPr lang="en-US" altLang="zh-TW" dirty="0" smtClean="0">
                <a:solidFill>
                  <a:srgbClr val="FF0000"/>
                </a:solidFill>
              </a:rPr>
              <a:t>C</a:t>
            </a:r>
            <a:r>
              <a:rPr lang="en-US" altLang="zh-TW" sz="1800" dirty="0" smtClean="0">
                <a:solidFill>
                  <a:srgbClr val="FF0000"/>
                </a:solidFill>
              </a:rPr>
              <a:t>3,1</a:t>
            </a:r>
            <a:endParaRPr lang="zh-TW" altLang="en-US" sz="1800" dirty="0">
              <a:solidFill>
                <a:srgbClr val="FF0000"/>
              </a:solidFill>
            </a:endParaRPr>
          </a:p>
        </p:txBody>
      </p:sp>
      <p:pic>
        <p:nvPicPr>
          <p:cNvPr id="17" name="圖片 16"/>
          <p:cNvPicPr>
            <a:picLocks noChangeAspect="1"/>
          </p:cNvPicPr>
          <p:nvPr/>
        </p:nvPicPr>
        <p:blipFill rotWithShape="1">
          <a:blip r:embed="rId4"/>
          <a:srcRect l="39913" t="70060" r="32252" b="14337"/>
          <a:stretch/>
        </p:blipFill>
        <p:spPr>
          <a:xfrm>
            <a:off x="298877" y="1927621"/>
            <a:ext cx="4201115" cy="1285355"/>
          </a:xfrm>
          <a:prstGeom prst="rect">
            <a:avLst/>
          </a:prstGeom>
          <a:ln>
            <a:noFill/>
          </a:ln>
          <a:effectLst>
            <a:softEdge rad="112500"/>
          </a:effectLst>
        </p:spPr>
      </p:pic>
      <p:pic>
        <p:nvPicPr>
          <p:cNvPr id="18" name="圖片 17"/>
          <p:cNvPicPr>
            <a:picLocks noChangeAspect="1"/>
          </p:cNvPicPr>
          <p:nvPr/>
        </p:nvPicPr>
        <p:blipFill rotWithShape="1">
          <a:blip r:embed="rId5"/>
          <a:srcRect l="65636" t="27020" r="16732" b="50618"/>
          <a:stretch/>
        </p:blipFill>
        <p:spPr>
          <a:xfrm>
            <a:off x="934469" y="4160669"/>
            <a:ext cx="3224536" cy="2232248"/>
          </a:xfrm>
          <a:prstGeom prst="rect">
            <a:avLst/>
          </a:prstGeom>
        </p:spPr>
      </p:pic>
      <p:pic>
        <p:nvPicPr>
          <p:cNvPr id="19" name="圖片 18"/>
          <p:cNvPicPr>
            <a:picLocks noChangeAspect="1"/>
          </p:cNvPicPr>
          <p:nvPr/>
        </p:nvPicPr>
        <p:blipFill rotWithShape="1">
          <a:blip r:embed="rId5"/>
          <a:srcRect l="42660" t="50828" r="39708" b="26810"/>
          <a:stretch/>
        </p:blipFill>
        <p:spPr>
          <a:xfrm>
            <a:off x="4767377" y="4095557"/>
            <a:ext cx="3224536" cy="2232248"/>
          </a:xfrm>
          <a:prstGeom prst="rect">
            <a:avLst/>
          </a:prstGeom>
        </p:spPr>
      </p:pic>
      <p:sp>
        <p:nvSpPr>
          <p:cNvPr id="16" name="矩形 15"/>
          <p:cNvSpPr/>
          <p:nvPr/>
        </p:nvSpPr>
        <p:spPr>
          <a:xfrm>
            <a:off x="458120" y="3282402"/>
            <a:ext cx="692818" cy="461665"/>
          </a:xfrm>
          <a:prstGeom prst="rect">
            <a:avLst/>
          </a:prstGeom>
        </p:spPr>
        <p:txBody>
          <a:bodyPr wrap="none">
            <a:spAutoFit/>
          </a:bodyPr>
          <a:lstStyle/>
          <a:p>
            <a:r>
              <a:rPr lang="en-US" altLang="zh-TW" dirty="0" smtClean="0">
                <a:solidFill>
                  <a:schemeClr val="accent6">
                    <a:lumMod val="75000"/>
                  </a:schemeClr>
                </a:solidFill>
              </a:rPr>
              <a:t>C</a:t>
            </a:r>
            <a:r>
              <a:rPr lang="en-US" altLang="zh-TW" sz="1800" dirty="0" smtClean="0">
                <a:solidFill>
                  <a:schemeClr val="accent6">
                    <a:lumMod val="75000"/>
                  </a:schemeClr>
                </a:solidFill>
              </a:rPr>
              <a:t>0,1</a:t>
            </a:r>
            <a:endParaRPr lang="zh-TW" altLang="en-US" sz="1800" dirty="0">
              <a:solidFill>
                <a:schemeClr val="accent6">
                  <a:lumMod val="75000"/>
                </a:schemeClr>
              </a:solidFill>
            </a:endParaRPr>
          </a:p>
        </p:txBody>
      </p:sp>
      <p:sp>
        <p:nvSpPr>
          <p:cNvPr id="20" name="矩形 19"/>
          <p:cNvSpPr/>
          <p:nvPr/>
        </p:nvSpPr>
        <p:spPr>
          <a:xfrm>
            <a:off x="1412445" y="3282401"/>
            <a:ext cx="692818" cy="461665"/>
          </a:xfrm>
          <a:prstGeom prst="rect">
            <a:avLst/>
          </a:prstGeom>
        </p:spPr>
        <p:txBody>
          <a:bodyPr wrap="none">
            <a:spAutoFit/>
          </a:bodyPr>
          <a:lstStyle/>
          <a:p>
            <a:r>
              <a:rPr lang="en-US" altLang="zh-TW" dirty="0" smtClean="0">
                <a:solidFill>
                  <a:srgbClr val="00B0F0"/>
                </a:solidFill>
              </a:rPr>
              <a:t>C</a:t>
            </a:r>
            <a:r>
              <a:rPr lang="en-US" altLang="zh-TW" sz="1800" dirty="0" smtClean="0">
                <a:solidFill>
                  <a:srgbClr val="00B0F0"/>
                </a:solidFill>
              </a:rPr>
              <a:t>1,1</a:t>
            </a:r>
            <a:endParaRPr lang="zh-TW" altLang="en-US" sz="1800" dirty="0">
              <a:solidFill>
                <a:srgbClr val="00B0F0"/>
              </a:solidFill>
            </a:endParaRPr>
          </a:p>
        </p:txBody>
      </p:sp>
      <p:sp>
        <p:nvSpPr>
          <p:cNvPr id="21" name="矩形 20"/>
          <p:cNvSpPr/>
          <p:nvPr/>
        </p:nvSpPr>
        <p:spPr>
          <a:xfrm>
            <a:off x="2391292" y="3282401"/>
            <a:ext cx="692818" cy="461665"/>
          </a:xfrm>
          <a:prstGeom prst="rect">
            <a:avLst/>
          </a:prstGeom>
        </p:spPr>
        <p:txBody>
          <a:bodyPr wrap="none">
            <a:spAutoFit/>
          </a:bodyPr>
          <a:lstStyle/>
          <a:p>
            <a:r>
              <a:rPr lang="en-US" altLang="zh-TW" dirty="0" smtClean="0">
                <a:solidFill>
                  <a:srgbClr val="009900"/>
                </a:solidFill>
              </a:rPr>
              <a:t>C</a:t>
            </a:r>
            <a:r>
              <a:rPr lang="en-US" altLang="zh-TW" sz="1800" dirty="0" smtClean="0">
                <a:solidFill>
                  <a:srgbClr val="009900"/>
                </a:solidFill>
              </a:rPr>
              <a:t>2,1</a:t>
            </a:r>
            <a:endParaRPr lang="zh-TW" altLang="en-US" sz="1800" dirty="0">
              <a:solidFill>
                <a:srgbClr val="009900"/>
              </a:solidFill>
            </a:endParaRPr>
          </a:p>
        </p:txBody>
      </p:sp>
      <p:sp>
        <p:nvSpPr>
          <p:cNvPr id="22" name="矩形 21"/>
          <p:cNvSpPr/>
          <p:nvPr/>
        </p:nvSpPr>
        <p:spPr>
          <a:xfrm>
            <a:off x="3288825" y="3282400"/>
            <a:ext cx="692818" cy="461665"/>
          </a:xfrm>
          <a:prstGeom prst="rect">
            <a:avLst/>
          </a:prstGeom>
        </p:spPr>
        <p:txBody>
          <a:bodyPr wrap="none">
            <a:spAutoFit/>
          </a:bodyPr>
          <a:lstStyle/>
          <a:p>
            <a:r>
              <a:rPr lang="en-US" altLang="zh-TW" dirty="0" smtClean="0">
                <a:solidFill>
                  <a:srgbClr val="FF0000"/>
                </a:solidFill>
              </a:rPr>
              <a:t>C</a:t>
            </a:r>
            <a:r>
              <a:rPr lang="en-US" altLang="zh-TW" sz="1800" dirty="0" smtClean="0">
                <a:solidFill>
                  <a:srgbClr val="FF0000"/>
                </a:solidFill>
              </a:rPr>
              <a:t>3,1</a:t>
            </a:r>
            <a:endParaRPr lang="zh-TW" altLang="en-US" sz="1800" dirty="0">
              <a:solidFill>
                <a:srgbClr val="FF0000"/>
              </a:solidFill>
            </a:endParaRPr>
          </a:p>
        </p:txBody>
      </p:sp>
      <p:cxnSp>
        <p:nvCxnSpPr>
          <p:cNvPr id="8" name="直線單箭頭接點 7"/>
          <p:cNvCxnSpPr/>
          <p:nvPr/>
        </p:nvCxnSpPr>
        <p:spPr bwMode="auto">
          <a:xfrm flipV="1">
            <a:off x="1161392" y="3628954"/>
            <a:ext cx="261507" cy="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4" name="直線單箭頭接點 23"/>
          <p:cNvCxnSpPr/>
          <p:nvPr/>
        </p:nvCxnSpPr>
        <p:spPr bwMode="auto">
          <a:xfrm flipV="1">
            <a:off x="2105263" y="3623629"/>
            <a:ext cx="261507" cy="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5" name="直線單箭頭接點 24"/>
          <p:cNvCxnSpPr/>
          <p:nvPr/>
        </p:nvCxnSpPr>
        <p:spPr bwMode="auto">
          <a:xfrm flipV="1">
            <a:off x="3072558" y="3628954"/>
            <a:ext cx="261507" cy="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9" name="矩形 8"/>
          <p:cNvSpPr/>
          <p:nvPr/>
        </p:nvSpPr>
        <p:spPr>
          <a:xfrm>
            <a:off x="591372" y="3610109"/>
            <a:ext cx="3326552" cy="461665"/>
          </a:xfrm>
          <a:prstGeom prst="rect">
            <a:avLst/>
          </a:prstGeom>
        </p:spPr>
        <p:txBody>
          <a:bodyPr wrap="none">
            <a:spAutoFit/>
          </a:bodyPr>
          <a:lstStyle/>
          <a:p>
            <a:pPr algn="ctr">
              <a:spcAft>
                <a:spcPts val="0"/>
              </a:spcAft>
            </a:pPr>
            <a:r>
              <a:rPr lang="en-US" altLang="zh-TW" kern="100" dirty="0" smtClean="0"/>
              <a:t>V0     V1      V4       V5</a:t>
            </a:r>
            <a:endParaRPr lang="zh-TW" altLang="zh-TW"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1550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47554" y="2708920"/>
            <a:ext cx="3277046" cy="784225"/>
          </a:xfrm>
        </p:spPr>
        <p:txBody>
          <a:bodyPr/>
          <a:lstStyle/>
          <a:p>
            <a:r>
              <a:rPr lang="en-US" altLang="zh-TW" dirty="0" smtClean="0"/>
              <a:t>Baseline </a:t>
            </a:r>
            <a:r>
              <a:rPr lang="zh-TW" altLang="en-US" dirty="0" smtClean="0"/>
              <a:t>方法</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15</a:t>
            </a:fld>
            <a:endParaRPr lang="en-US" altLang="zh-TW" dirty="0"/>
          </a:p>
        </p:txBody>
      </p:sp>
    </p:spTree>
    <p:extLst>
      <p:ext uri="{BB962C8B-B14F-4D97-AF65-F5344CB8AC3E}">
        <p14:creationId xmlns:p14="http://schemas.microsoft.com/office/powerpoint/2010/main" val="3624836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架構</a:t>
            </a:r>
            <a:endParaRPr lang="zh-TW" altLang="en-US" b="1" dirty="0"/>
          </a:p>
        </p:txBody>
      </p:sp>
      <p:sp>
        <p:nvSpPr>
          <p:cNvPr id="3" name="內容版面配置區 2"/>
          <p:cNvSpPr>
            <a:spLocks noGrp="1"/>
          </p:cNvSpPr>
          <p:nvPr>
            <p:ph idx="1"/>
          </p:nvPr>
        </p:nvSpPr>
        <p:spPr>
          <a:xfrm>
            <a:off x="827088" y="1196975"/>
            <a:ext cx="7808912" cy="1079897"/>
          </a:xfrm>
        </p:spPr>
        <p:txBody>
          <a:bodyPr/>
          <a:lstStyle/>
          <a:p>
            <a:r>
              <a:rPr lang="zh-TW" altLang="en-US" dirty="0" smtClean="0"/>
              <a:t>利用</a:t>
            </a:r>
            <a:r>
              <a:rPr lang="zh-TW" altLang="en-US" dirty="0"/>
              <a:t>淹水區域</a:t>
            </a:r>
            <a:r>
              <a:rPr lang="zh-TW" altLang="en-US" dirty="0" smtClean="0"/>
              <a:t>資料與</a:t>
            </a:r>
            <a:r>
              <a:rPr lang="zh-TW" altLang="zh-TW" dirty="0" smtClean="0"/>
              <a:t>先前</a:t>
            </a:r>
            <a:r>
              <a:rPr lang="zh-TW" altLang="zh-TW" dirty="0"/>
              <a:t>提到的</a:t>
            </a:r>
            <a:r>
              <a:rPr lang="en-US" altLang="zh-TW" dirty="0" err="1"/>
              <a:t>Dijkstra</a:t>
            </a:r>
            <a:r>
              <a:rPr lang="zh-TW" altLang="zh-TW" dirty="0" smtClean="0"/>
              <a:t>演算法</a:t>
            </a:r>
            <a:r>
              <a:rPr lang="zh-TW" altLang="en-US" dirty="0" smtClean="0"/>
              <a:t>，解決淹水時的路徑規劃問題。</a:t>
            </a:r>
            <a:endParaRPr lang="en-US" altLang="zh-TW"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16</a:t>
            </a:fld>
            <a:endParaRPr lang="en-US" altLang="zh-TW" dirty="0"/>
          </a:p>
        </p:txBody>
      </p:sp>
      <p:sp>
        <p:nvSpPr>
          <p:cNvPr id="8" name="內容版面配置區 2"/>
          <p:cNvSpPr txBox="1">
            <a:spLocks/>
          </p:cNvSpPr>
          <p:nvPr/>
        </p:nvSpPr>
        <p:spPr bwMode="auto">
          <a:xfrm>
            <a:off x="1541306" y="2420888"/>
            <a:ext cx="6380476" cy="34429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sz="2000" kern="0" dirty="0" smtClean="0"/>
              <a:t>Step 1.</a:t>
            </a:r>
            <a:r>
              <a:rPr lang="zh-TW" altLang="en-US" sz="2000" kern="0" dirty="0" smtClean="0"/>
              <a:t>接受輸入查詢與資料</a:t>
            </a:r>
            <a:endParaRPr lang="en-US" altLang="zh-TW" sz="2000" kern="0" dirty="0" smtClean="0"/>
          </a:p>
          <a:p>
            <a:pPr marL="0" indent="0">
              <a:buNone/>
            </a:pPr>
            <a:r>
              <a:rPr lang="zh-TW" altLang="en-US" sz="2000" kern="0" dirty="0" smtClean="0"/>
              <a:t>            </a:t>
            </a:r>
            <a:r>
              <a:rPr lang="zh-TW" altLang="en-US" sz="1600" kern="0" dirty="0" smtClean="0"/>
              <a:t> ↓</a:t>
            </a:r>
            <a:endParaRPr lang="en-US" altLang="zh-TW" sz="1600" kern="0" dirty="0"/>
          </a:p>
          <a:p>
            <a:pPr marL="0" indent="0">
              <a:buNone/>
            </a:pPr>
            <a:r>
              <a:rPr lang="en-US" altLang="zh-TW" sz="2000" kern="0" dirty="0" smtClean="0"/>
              <a:t>Step</a:t>
            </a:r>
            <a:r>
              <a:rPr lang="zh-TW" altLang="en-US" sz="2000" kern="0" dirty="0" smtClean="0"/>
              <a:t> </a:t>
            </a:r>
            <a:r>
              <a:rPr lang="en-US" altLang="zh-TW" sz="2000" kern="0" dirty="0" smtClean="0"/>
              <a:t>2.</a:t>
            </a:r>
            <a:r>
              <a:rPr lang="zh-TW" altLang="en-US" sz="2000" kern="0" dirty="0" smtClean="0"/>
              <a:t>進行</a:t>
            </a:r>
            <a:r>
              <a:rPr lang="en-US" altLang="zh-TW" sz="2000" kern="0" dirty="0" smtClean="0"/>
              <a:t>Spatial </a:t>
            </a:r>
            <a:r>
              <a:rPr lang="en-US" altLang="zh-TW" sz="2000" kern="0" dirty="0" err="1" smtClean="0"/>
              <a:t>Jion</a:t>
            </a:r>
            <a:endParaRPr lang="en-US" altLang="zh-TW" sz="2000" kern="0" dirty="0" smtClean="0"/>
          </a:p>
          <a:p>
            <a:pPr marL="0" indent="0">
              <a:buNone/>
            </a:pPr>
            <a:r>
              <a:rPr lang="zh-TW" altLang="en-US" sz="1600" kern="0" dirty="0"/>
              <a:t> </a:t>
            </a:r>
            <a:r>
              <a:rPr lang="zh-TW" altLang="en-US" sz="1600" kern="0" dirty="0" smtClean="0"/>
              <a:t>               ↓</a:t>
            </a:r>
            <a:endParaRPr lang="en-US" altLang="zh-TW" sz="1600" kern="0" dirty="0"/>
          </a:p>
          <a:p>
            <a:pPr marL="0" indent="0">
              <a:buNone/>
            </a:pPr>
            <a:r>
              <a:rPr lang="en-US" altLang="zh-TW" sz="2000" kern="0" dirty="0" smtClean="0"/>
              <a:t>Step 3.</a:t>
            </a:r>
            <a:r>
              <a:rPr lang="zh-TW" altLang="en-US" sz="2000" kern="0" dirty="0" smtClean="0"/>
              <a:t>剔除淹水路段</a:t>
            </a:r>
            <a:r>
              <a:rPr lang="zh-TW" altLang="en-US" sz="2000" kern="0" dirty="0"/>
              <a:t>及</a:t>
            </a:r>
            <a:r>
              <a:rPr lang="zh-TW" altLang="en-US" sz="2000" kern="0" dirty="0" smtClean="0"/>
              <a:t>建立相鄰表</a:t>
            </a:r>
            <a:r>
              <a:rPr lang="en-US" altLang="zh-TW" sz="2000" kern="0" dirty="0" smtClean="0"/>
              <a:t>(</a:t>
            </a:r>
            <a:r>
              <a:rPr lang="en-US" altLang="zh-TW" sz="2000" dirty="0"/>
              <a:t>Adjacency </a:t>
            </a:r>
            <a:r>
              <a:rPr lang="en-US" altLang="zh-TW" sz="2000" dirty="0" smtClean="0"/>
              <a:t>List)</a:t>
            </a:r>
          </a:p>
          <a:p>
            <a:pPr marL="0" indent="0">
              <a:buNone/>
            </a:pPr>
            <a:r>
              <a:rPr lang="zh-TW" altLang="en-US" sz="1600" kern="0" dirty="0" smtClean="0"/>
              <a:t>                ↓</a:t>
            </a:r>
            <a:endParaRPr lang="en-US" altLang="zh-TW" sz="1600" kern="0" dirty="0"/>
          </a:p>
          <a:p>
            <a:pPr marL="0" indent="0">
              <a:buNone/>
            </a:pPr>
            <a:r>
              <a:rPr lang="en-US" altLang="zh-TW" sz="2000" kern="0" dirty="0" smtClean="0"/>
              <a:t>Step</a:t>
            </a:r>
            <a:r>
              <a:rPr lang="zh-TW" altLang="en-US" sz="2000" kern="0" dirty="0" smtClean="0"/>
              <a:t> </a:t>
            </a:r>
            <a:r>
              <a:rPr lang="en-US" altLang="zh-TW" sz="2000" kern="0" dirty="0" smtClean="0"/>
              <a:t>4.</a:t>
            </a:r>
            <a:r>
              <a:rPr lang="zh-TW" altLang="en-US" sz="2000" kern="0" dirty="0" smtClean="0"/>
              <a:t>執行</a:t>
            </a:r>
            <a:r>
              <a:rPr lang="en-US" altLang="zh-TW" sz="2000" kern="0" dirty="0" err="1" smtClean="0"/>
              <a:t>Dijkstra</a:t>
            </a:r>
            <a:r>
              <a:rPr lang="zh-TW" altLang="en-US" sz="2000" kern="0" dirty="0" smtClean="0"/>
              <a:t>演算法</a:t>
            </a:r>
            <a:endParaRPr lang="en-US" altLang="zh-TW" sz="2000" kern="0" dirty="0" smtClean="0"/>
          </a:p>
          <a:p>
            <a:pPr marL="0" indent="0">
              <a:buNone/>
            </a:pPr>
            <a:r>
              <a:rPr lang="zh-TW" altLang="en-US" sz="1600" kern="0" dirty="0" smtClean="0"/>
              <a:t>                ↓</a:t>
            </a:r>
            <a:endParaRPr lang="en-US" altLang="zh-TW" sz="1600" kern="0" dirty="0"/>
          </a:p>
          <a:p>
            <a:pPr marL="0" indent="0">
              <a:buNone/>
            </a:pPr>
            <a:r>
              <a:rPr lang="en-US" altLang="zh-TW" sz="2000" kern="0" dirty="0" smtClean="0"/>
              <a:t>Step</a:t>
            </a:r>
            <a:r>
              <a:rPr lang="zh-TW" altLang="en-US" sz="2000" kern="0" dirty="0" smtClean="0"/>
              <a:t> </a:t>
            </a:r>
            <a:r>
              <a:rPr lang="en-US" altLang="zh-TW" sz="2000" kern="0" dirty="0" smtClean="0"/>
              <a:t>5.</a:t>
            </a:r>
            <a:r>
              <a:rPr lang="zh-TW" altLang="en-US" sz="2000" kern="0" dirty="0" smtClean="0"/>
              <a:t>圖形化顯示路徑</a:t>
            </a:r>
            <a:r>
              <a:rPr lang="en-US" altLang="zh-TW" sz="2000" kern="0" dirty="0" smtClean="0"/>
              <a:t>(</a:t>
            </a:r>
            <a:r>
              <a:rPr lang="en-US" altLang="zh-TW" sz="2000" kern="0" dirty="0" err="1" smtClean="0"/>
              <a:t>ResultDisplay</a:t>
            </a:r>
            <a:r>
              <a:rPr lang="en-US" altLang="zh-TW" sz="2000" kern="0" dirty="0"/>
              <a:t>)</a:t>
            </a:r>
          </a:p>
        </p:txBody>
      </p:sp>
    </p:spTree>
    <p:extLst>
      <p:ext uri="{BB962C8B-B14F-4D97-AF65-F5344CB8AC3E}">
        <p14:creationId xmlns:p14="http://schemas.microsoft.com/office/powerpoint/2010/main" val="32380326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Step1 </a:t>
            </a:r>
            <a:r>
              <a:rPr lang="zh-TW" altLang="en-US" b="1" dirty="0" smtClean="0"/>
              <a:t>接收輸入查詢與資料</a:t>
            </a:r>
            <a:endParaRPr lang="zh-TW" altLang="en-US" b="1" dirty="0"/>
          </a:p>
        </p:txBody>
      </p:sp>
      <p:sp>
        <p:nvSpPr>
          <p:cNvPr id="3" name="內容版面配置區 2"/>
          <p:cNvSpPr>
            <a:spLocks noGrp="1"/>
          </p:cNvSpPr>
          <p:nvPr>
            <p:ph idx="1"/>
          </p:nvPr>
        </p:nvSpPr>
        <p:spPr/>
        <p:txBody>
          <a:bodyPr/>
          <a:lstStyle/>
          <a:p>
            <a:r>
              <a:rPr lang="en-US" altLang="zh-TW" dirty="0" smtClean="0"/>
              <a:t>Query</a:t>
            </a:r>
            <a:r>
              <a:rPr lang="zh-TW" altLang="en-US" dirty="0" smtClean="0"/>
              <a:t>：</a:t>
            </a:r>
            <a:endParaRPr lang="en-US" altLang="zh-TW" dirty="0"/>
          </a:p>
          <a:p>
            <a:pPr lvl="1"/>
            <a:r>
              <a:rPr lang="en-US" altLang="zh-TW" dirty="0"/>
              <a:t>Vs </a:t>
            </a:r>
            <a:r>
              <a:rPr lang="zh-TW" altLang="en-US" dirty="0"/>
              <a:t>代表起點的經緯度值。</a:t>
            </a:r>
            <a:endParaRPr lang="en-US" altLang="zh-TW" dirty="0"/>
          </a:p>
          <a:p>
            <a:pPr lvl="1"/>
            <a:r>
              <a:rPr lang="en-US" altLang="zh-TW" dirty="0" err="1"/>
              <a:t>Vt</a:t>
            </a:r>
            <a:r>
              <a:rPr lang="en-US" altLang="zh-TW" dirty="0"/>
              <a:t> </a:t>
            </a:r>
            <a:r>
              <a:rPr lang="zh-TW" altLang="en-US" dirty="0"/>
              <a:t>代表目的地的經緯度值</a:t>
            </a:r>
            <a:r>
              <a:rPr lang="zh-TW" altLang="en-US" dirty="0" smtClean="0"/>
              <a:t>。</a:t>
            </a:r>
            <a:endParaRPr lang="en-US" altLang="zh-TW" dirty="0" smtClean="0"/>
          </a:p>
          <a:p>
            <a:pPr lvl="1"/>
            <a:endParaRPr lang="en-US" altLang="zh-TW" dirty="0" smtClean="0"/>
          </a:p>
          <a:p>
            <a:r>
              <a:rPr lang="zh-TW" altLang="en-US" dirty="0"/>
              <a:t>淹水區域及路網圖</a:t>
            </a:r>
            <a:r>
              <a:rPr lang="zh-TW" altLang="en-US" dirty="0" smtClean="0"/>
              <a:t>資料：</a:t>
            </a:r>
            <a:endParaRPr lang="en-US" altLang="zh-TW" dirty="0" smtClean="0"/>
          </a:p>
          <a:p>
            <a:pPr lvl="1"/>
            <a:r>
              <a:rPr lang="zh-TW" altLang="en-US" dirty="0" smtClean="0"/>
              <a:t>淹水區域：為一個</a:t>
            </a:r>
            <a:r>
              <a:rPr lang="en-US" altLang="zh-TW" dirty="0" err="1" smtClean="0"/>
              <a:t>textFile</a:t>
            </a:r>
            <a:r>
              <a:rPr lang="zh-TW" altLang="en-US" dirty="0" smtClean="0"/>
              <a:t>，其中一行代表一個淹水區域，而一個淹水區域有四個節點的經緯度。</a:t>
            </a:r>
            <a:endParaRPr lang="en-US" altLang="zh-TW" dirty="0" smtClean="0"/>
          </a:p>
          <a:p>
            <a:pPr lvl="1"/>
            <a:r>
              <a:rPr lang="zh-TW" altLang="en-US" dirty="0" smtClean="0"/>
              <a:t>路網圖：</a:t>
            </a:r>
            <a:r>
              <a:rPr lang="zh-TW" altLang="en-US" dirty="0"/>
              <a:t>為一個</a:t>
            </a:r>
            <a:r>
              <a:rPr lang="en-US" altLang="zh-TW" dirty="0" err="1"/>
              <a:t>textFile</a:t>
            </a:r>
            <a:r>
              <a:rPr lang="zh-TW" altLang="en-US" dirty="0" smtClean="0"/>
              <a:t>，</a:t>
            </a:r>
            <a:r>
              <a:rPr lang="zh-TW" altLang="en-US" dirty="0"/>
              <a:t>其中一行</a:t>
            </a:r>
            <a:r>
              <a:rPr lang="zh-TW" altLang="en-US" dirty="0" smtClean="0"/>
              <a:t>代表一條有方向性的路，而一條路有兩個節點及距離</a:t>
            </a:r>
            <a:endParaRPr lang="en-US" altLang="zh-TW" dirty="0" smtClean="0"/>
          </a:p>
          <a:p>
            <a:pPr marL="457200" lvl="1" indent="0">
              <a:buNone/>
            </a:pPr>
            <a:r>
              <a:rPr lang="zh-TW" altLang="en-US" dirty="0"/>
              <a:t> </a:t>
            </a:r>
            <a:r>
              <a:rPr lang="zh-TW" altLang="en-US" dirty="0" smtClean="0"/>
              <a:t>   </a:t>
            </a:r>
            <a:r>
              <a:rPr lang="en-US" altLang="zh-TW" dirty="0" smtClean="0"/>
              <a:t>ex: V</a:t>
            </a:r>
            <a:r>
              <a:rPr lang="en-US" altLang="zh-TW" sz="1800" dirty="0" smtClean="0"/>
              <a:t>i</a:t>
            </a:r>
            <a:r>
              <a:rPr lang="zh-TW" altLang="en-US" dirty="0"/>
              <a:t> </a:t>
            </a:r>
            <a:r>
              <a:rPr lang="zh-TW" altLang="en-US" dirty="0" smtClean="0"/>
              <a:t> </a:t>
            </a:r>
            <a:r>
              <a:rPr lang="en-US" altLang="zh-TW" dirty="0" err="1" smtClean="0"/>
              <a:t>V</a:t>
            </a:r>
            <a:r>
              <a:rPr lang="en-US" altLang="zh-TW" sz="1800" dirty="0" err="1" smtClean="0"/>
              <a:t>j</a:t>
            </a:r>
            <a:r>
              <a:rPr lang="zh-TW" altLang="en-US" sz="1800" dirty="0" smtClean="0"/>
              <a:t>  </a:t>
            </a:r>
            <a:r>
              <a:rPr lang="en-US" altLang="zh-TW" dirty="0" smtClean="0"/>
              <a:t>w</a:t>
            </a:r>
            <a:r>
              <a:rPr lang="en-US" altLang="zh-TW" sz="1800" dirty="0" smtClean="0"/>
              <a:t>(</a:t>
            </a:r>
            <a:r>
              <a:rPr lang="en-US" altLang="zh-TW" dirty="0" smtClean="0"/>
              <a:t>V</a:t>
            </a:r>
            <a:r>
              <a:rPr lang="en-US" altLang="zh-TW" sz="1600" dirty="0" smtClean="0"/>
              <a:t>i</a:t>
            </a:r>
            <a:r>
              <a:rPr lang="zh-TW" altLang="en-US" dirty="0" smtClean="0"/>
              <a:t> </a:t>
            </a:r>
            <a:r>
              <a:rPr lang="en-US" altLang="zh-TW" dirty="0" err="1"/>
              <a:t>V</a:t>
            </a:r>
            <a:r>
              <a:rPr lang="en-US" altLang="zh-TW" sz="1600" dirty="0" err="1"/>
              <a:t>j</a:t>
            </a:r>
            <a:r>
              <a:rPr lang="zh-TW" altLang="en-US" sz="1600" dirty="0"/>
              <a:t> </a:t>
            </a:r>
            <a:r>
              <a:rPr lang="en-US" altLang="zh-TW" sz="1600" dirty="0" smtClean="0"/>
              <a:t>)</a:t>
            </a:r>
            <a:r>
              <a:rPr lang="zh-TW" altLang="en-US" dirty="0" smtClean="0"/>
              <a:t>。</a:t>
            </a:r>
          </a:p>
          <a:p>
            <a:pPr lvl="1"/>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17</a:t>
            </a:fld>
            <a:endParaRPr lang="en-US" altLang="zh-TW" dirty="0"/>
          </a:p>
        </p:txBody>
      </p:sp>
    </p:spTree>
    <p:extLst>
      <p:ext uri="{BB962C8B-B14F-4D97-AF65-F5344CB8AC3E}">
        <p14:creationId xmlns:p14="http://schemas.microsoft.com/office/powerpoint/2010/main" val="3709970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Step2 Spatial </a:t>
            </a:r>
            <a:r>
              <a:rPr lang="en-US" altLang="zh-TW" b="1" dirty="0" err="1" smtClean="0"/>
              <a:t>Jion</a:t>
            </a:r>
            <a:endParaRPr lang="zh-TW" altLang="en-US" b="1" dirty="0"/>
          </a:p>
        </p:txBody>
      </p:sp>
      <p:sp>
        <p:nvSpPr>
          <p:cNvPr id="3" name="內容版面配置區 2"/>
          <p:cNvSpPr>
            <a:spLocks noGrp="1"/>
          </p:cNvSpPr>
          <p:nvPr>
            <p:ph idx="1"/>
          </p:nvPr>
        </p:nvSpPr>
        <p:spPr>
          <a:xfrm>
            <a:off x="539552" y="1284312"/>
            <a:ext cx="8604448" cy="4953000"/>
          </a:xfrm>
        </p:spPr>
        <p:txBody>
          <a:bodyPr/>
          <a:lstStyle/>
          <a:p>
            <a:r>
              <a:rPr lang="zh-TW" altLang="en-US" dirty="0"/>
              <a:t>利用淹水區域建立</a:t>
            </a:r>
            <a:r>
              <a:rPr lang="en-US" altLang="zh-TW" dirty="0" smtClean="0"/>
              <a:t>R-tree</a:t>
            </a:r>
            <a:r>
              <a:rPr lang="zh-TW" altLang="en-US" dirty="0" smtClean="0"/>
              <a:t>：</a:t>
            </a:r>
            <a:endParaRPr lang="en-US" altLang="zh-TW" dirty="0" smtClean="0"/>
          </a:p>
          <a:p>
            <a:pPr lvl="1"/>
            <a:r>
              <a:rPr lang="zh-TW" altLang="en-US" dirty="0" smtClean="0"/>
              <a:t>建立</a:t>
            </a:r>
            <a:r>
              <a:rPr lang="en-US" altLang="zh-TW" dirty="0" smtClean="0"/>
              <a:t>R-tree</a:t>
            </a:r>
            <a:r>
              <a:rPr lang="zh-TW" altLang="en-US" dirty="0" smtClean="0"/>
              <a:t>前，須先將淹水區域內每個淹水區塊取</a:t>
            </a:r>
            <a:r>
              <a:rPr lang="en-US" altLang="zh-TW" dirty="0" smtClean="0"/>
              <a:t>MBR</a:t>
            </a:r>
            <a:r>
              <a:rPr lang="zh-TW" altLang="en-US" dirty="0" smtClean="0"/>
              <a:t>。</a:t>
            </a:r>
            <a:endParaRPr lang="en-US" altLang="zh-TW" dirty="0" smtClean="0"/>
          </a:p>
          <a:p>
            <a:pPr lvl="1"/>
            <a:r>
              <a:rPr lang="en-US" altLang="zh-TW" dirty="0" smtClean="0"/>
              <a:t>MBR</a:t>
            </a:r>
            <a:r>
              <a:rPr lang="zh-TW" altLang="en-US" dirty="0" smtClean="0"/>
              <a:t>：</a:t>
            </a:r>
            <a:r>
              <a:rPr lang="zh-TW" altLang="zh-TW" dirty="0"/>
              <a:t>涵蓋空間物件的最小矩形</a:t>
            </a:r>
            <a:r>
              <a:rPr lang="en-US" altLang="zh-TW" dirty="0"/>
              <a:t>(minimum bounding rectangle </a:t>
            </a:r>
            <a:r>
              <a:rPr lang="zh-TW" altLang="zh-TW" dirty="0"/>
              <a:t>簡稱</a:t>
            </a:r>
            <a:r>
              <a:rPr lang="en-US" altLang="zh-TW" dirty="0"/>
              <a:t>MBR</a:t>
            </a:r>
            <a:r>
              <a:rPr lang="en-US" altLang="zh-TW" dirty="0" smtClean="0"/>
              <a:t>)</a:t>
            </a:r>
            <a:r>
              <a:rPr lang="zh-TW" altLang="en-US" dirty="0" smtClean="0"/>
              <a:t>，</a:t>
            </a:r>
            <a:r>
              <a:rPr lang="en-US" altLang="zh-TW" dirty="0" smtClean="0"/>
              <a:t>ex:</a:t>
            </a:r>
            <a:r>
              <a:rPr lang="zh-TW" altLang="en-US" dirty="0" smtClean="0"/>
              <a:t>將一個區塊取其</a:t>
            </a:r>
            <a:r>
              <a:rPr lang="en-US" altLang="zh-TW" dirty="0" smtClean="0"/>
              <a:t>MBR</a:t>
            </a:r>
            <a:r>
              <a:rPr lang="zh-TW" altLang="en-US" dirty="0" smtClean="0"/>
              <a:t>。</a:t>
            </a:r>
            <a:endParaRPr lang="en-US" altLang="zh-TW" dirty="0" smtClean="0"/>
          </a:p>
          <a:p>
            <a:pPr marL="457200" lvl="1" indent="0">
              <a:buNone/>
            </a:pPr>
            <a:r>
              <a:rPr lang="en-US" altLang="zh-TW" dirty="0" smtClean="0"/>
              <a:t>(25.6  121.7)  (25.6  121.8)  (25.7  121.8)  (25.7  121.7)</a:t>
            </a:r>
          </a:p>
          <a:p>
            <a:pPr marL="457200" lvl="1" indent="0" algn="ctr">
              <a:buNone/>
            </a:pPr>
            <a:r>
              <a:rPr lang="zh-TW" altLang="en-US" dirty="0" smtClean="0"/>
              <a:t>↓取</a:t>
            </a:r>
            <a:r>
              <a:rPr lang="en-US" altLang="zh-TW" dirty="0" smtClean="0"/>
              <a:t>MBR</a:t>
            </a:r>
          </a:p>
          <a:p>
            <a:pPr marL="457200" lvl="1" indent="0" algn="ctr">
              <a:buNone/>
            </a:pPr>
            <a:r>
              <a:rPr lang="en-US" altLang="zh-TW" dirty="0" err="1" smtClean="0">
                <a:solidFill>
                  <a:schemeClr val="accent6">
                    <a:lumMod val="75000"/>
                  </a:schemeClr>
                </a:solidFill>
              </a:rPr>
              <a:t>Xmin</a:t>
            </a:r>
            <a:r>
              <a:rPr lang="en-US" altLang="zh-TW" dirty="0" smtClean="0">
                <a:solidFill>
                  <a:schemeClr val="accent6">
                    <a:lumMod val="75000"/>
                  </a:schemeClr>
                </a:solidFill>
              </a:rPr>
              <a:t> = </a:t>
            </a:r>
            <a:r>
              <a:rPr lang="en-US" altLang="zh-TW" dirty="0">
                <a:solidFill>
                  <a:schemeClr val="accent6">
                    <a:lumMod val="75000"/>
                  </a:schemeClr>
                </a:solidFill>
              </a:rPr>
              <a:t>25.6</a:t>
            </a:r>
            <a:endParaRPr lang="en-US" altLang="zh-TW" dirty="0" smtClean="0">
              <a:solidFill>
                <a:schemeClr val="accent6">
                  <a:lumMod val="75000"/>
                </a:schemeClr>
              </a:solidFill>
            </a:endParaRPr>
          </a:p>
          <a:p>
            <a:pPr marL="457200" lvl="1" indent="0" algn="ctr">
              <a:buNone/>
            </a:pPr>
            <a:r>
              <a:rPr lang="en-US" altLang="zh-TW" dirty="0" err="1" smtClean="0">
                <a:solidFill>
                  <a:schemeClr val="accent6">
                    <a:lumMod val="75000"/>
                  </a:schemeClr>
                </a:solidFill>
              </a:rPr>
              <a:t>Ymin</a:t>
            </a:r>
            <a:r>
              <a:rPr lang="en-US" altLang="zh-TW" dirty="0" smtClean="0">
                <a:solidFill>
                  <a:schemeClr val="accent6">
                    <a:lumMod val="75000"/>
                  </a:schemeClr>
                </a:solidFill>
              </a:rPr>
              <a:t> = 121.7</a:t>
            </a:r>
          </a:p>
          <a:p>
            <a:pPr marL="457200" lvl="1" indent="0" algn="ctr">
              <a:buNone/>
            </a:pPr>
            <a:r>
              <a:rPr lang="en-US" altLang="zh-TW" dirty="0" err="1" smtClean="0">
                <a:solidFill>
                  <a:schemeClr val="tx2">
                    <a:lumMod val="75000"/>
                  </a:schemeClr>
                </a:solidFill>
              </a:rPr>
              <a:t>Xmax</a:t>
            </a:r>
            <a:r>
              <a:rPr lang="en-US" altLang="zh-TW" dirty="0" smtClean="0">
                <a:solidFill>
                  <a:schemeClr val="tx2">
                    <a:lumMod val="75000"/>
                  </a:schemeClr>
                </a:solidFill>
              </a:rPr>
              <a:t> =</a:t>
            </a:r>
            <a:r>
              <a:rPr lang="en-US" altLang="zh-TW" dirty="0">
                <a:solidFill>
                  <a:schemeClr val="tx2">
                    <a:lumMod val="75000"/>
                  </a:schemeClr>
                </a:solidFill>
              </a:rPr>
              <a:t> 25.7</a:t>
            </a:r>
            <a:r>
              <a:rPr lang="en-US" altLang="zh-TW" dirty="0" smtClean="0">
                <a:solidFill>
                  <a:schemeClr val="tx2">
                    <a:lumMod val="75000"/>
                  </a:schemeClr>
                </a:solidFill>
              </a:rPr>
              <a:t> </a:t>
            </a:r>
          </a:p>
          <a:p>
            <a:pPr marL="457200" lvl="1" indent="0" algn="ctr">
              <a:buNone/>
            </a:pPr>
            <a:r>
              <a:rPr lang="en-US" altLang="zh-TW" dirty="0" err="1" smtClean="0">
                <a:solidFill>
                  <a:schemeClr val="tx2">
                    <a:lumMod val="75000"/>
                  </a:schemeClr>
                </a:solidFill>
              </a:rPr>
              <a:t>Ymax</a:t>
            </a:r>
            <a:r>
              <a:rPr lang="en-US" altLang="zh-TW" dirty="0" smtClean="0">
                <a:solidFill>
                  <a:schemeClr val="tx2">
                    <a:lumMod val="75000"/>
                  </a:schemeClr>
                </a:solidFill>
              </a:rPr>
              <a:t> =</a:t>
            </a:r>
            <a:r>
              <a:rPr lang="en-US" altLang="zh-TW" dirty="0">
                <a:solidFill>
                  <a:schemeClr val="tx2">
                    <a:lumMod val="75000"/>
                  </a:schemeClr>
                </a:solidFill>
              </a:rPr>
              <a:t>121.8</a:t>
            </a:r>
          </a:p>
          <a:p>
            <a:pPr marL="457200" lvl="1" indent="0" algn="ctr">
              <a:buNone/>
            </a:pPr>
            <a:r>
              <a:rPr lang="en-US" altLang="zh-TW" dirty="0" smtClean="0"/>
              <a:t> </a:t>
            </a:r>
            <a:endParaRPr lang="en-US" altLang="zh-TW" dirty="0"/>
          </a:p>
          <a:p>
            <a:pPr lvl="1"/>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18</a:t>
            </a:fld>
            <a:endParaRPr lang="en-US" altLang="zh-TW" dirty="0"/>
          </a:p>
        </p:txBody>
      </p:sp>
    </p:spTree>
    <p:extLst>
      <p:ext uri="{BB962C8B-B14F-4D97-AF65-F5344CB8AC3E}">
        <p14:creationId xmlns:p14="http://schemas.microsoft.com/office/powerpoint/2010/main" val="25213776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不同的建樹方法機</a:t>
            </a:r>
            <a:r>
              <a:rPr lang="zh-TW" altLang="en-US" b="1" dirty="0"/>
              <a:t>制</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27088" y="1196975"/>
                <a:ext cx="8569448" cy="4953000"/>
              </a:xfrm>
            </p:spPr>
            <p:txBody>
              <a:bodyPr/>
              <a:lstStyle/>
              <a:p>
                <a:r>
                  <a:rPr lang="zh-TW" altLang="zh-TW" sz="2400" dirty="0" smtClean="0"/>
                  <a:t>我們討論使用不同種方法來建立</a:t>
                </a:r>
                <a:r>
                  <a:rPr lang="zh-TW" altLang="en-US" sz="2400" dirty="0" smtClean="0"/>
                  <a:t>及</a:t>
                </a:r>
                <a:r>
                  <a:rPr lang="zh-TW" altLang="zh-TW" sz="2400" dirty="0" smtClean="0"/>
                  <a:t>查詢</a:t>
                </a:r>
                <a:r>
                  <a:rPr lang="en-US" altLang="zh-TW" sz="2400" dirty="0" smtClean="0"/>
                  <a:t>R-tree</a:t>
                </a:r>
                <a:r>
                  <a:rPr lang="zh-TW" altLang="en-US" sz="2400" dirty="0" smtClean="0"/>
                  <a:t>對</a:t>
                </a:r>
                <a:r>
                  <a:rPr lang="zh-TW" altLang="zh-TW" sz="2400" dirty="0" smtClean="0"/>
                  <a:t>效率</a:t>
                </a:r>
                <a:r>
                  <a:rPr lang="zh-TW" altLang="en-US" sz="2400" dirty="0" smtClean="0"/>
                  <a:t>的</a:t>
                </a:r>
                <a:r>
                  <a:rPr lang="zh-TW" altLang="zh-TW" sz="2400" dirty="0" smtClean="0"/>
                  <a:t>影響</a:t>
                </a:r>
                <a:r>
                  <a:rPr lang="zh-TW" altLang="en-US" sz="2400" dirty="0" smtClean="0"/>
                  <a:t>。</a:t>
                </a:r>
                <a:endParaRPr lang="en-US" altLang="zh-TW" sz="2400" dirty="0" smtClean="0"/>
              </a:p>
              <a:p>
                <a:pPr marL="0" indent="0">
                  <a:buNone/>
                </a:pPr>
                <a:r>
                  <a:rPr lang="zh-TW" altLang="en-US" sz="2400" dirty="0" smtClean="0"/>
                  <a:t>    </a:t>
                </a:r>
                <a:r>
                  <a:rPr lang="en-US" altLang="zh-TW" sz="2400" dirty="0" smtClean="0"/>
                  <a:t>(1)</a:t>
                </a:r>
                <a:r>
                  <a:rPr lang="zh-TW" altLang="en-US" sz="2400" dirty="0" smtClean="0"/>
                  <a:t>使用道路</a:t>
                </a:r>
                <a:r>
                  <a:rPr lang="en-US" altLang="zh-TW" sz="2400" dirty="0" smtClean="0"/>
                  <a:t>MBR</a:t>
                </a:r>
                <a:r>
                  <a:rPr lang="zh-TW" altLang="en-US" sz="2400" dirty="0" smtClean="0"/>
                  <a:t>建樹</a:t>
                </a:r>
                <a:r>
                  <a:rPr lang="en-US" altLang="zh-TW" sz="2400" dirty="0" smtClean="0"/>
                  <a:t>:</a:t>
                </a:r>
              </a:p>
              <a:p>
                <a:pPr lvl="1">
                  <a:buFont typeface="Wingdings" panose="05000000000000000000" pitchFamily="2" charset="2"/>
                  <a:buChar char="u"/>
                </a:pPr>
                <a:r>
                  <a:rPr lang="zh-TW" altLang="zh-TW" dirty="0" smtClean="0"/>
                  <a:t>每</a:t>
                </a:r>
                <a:r>
                  <a:rPr lang="zh-TW" altLang="zh-TW" dirty="0"/>
                  <a:t>層</a:t>
                </a:r>
                <a:r>
                  <a:rPr lang="en-US" altLang="zh-TW" dirty="0"/>
                  <a:t>tree</a:t>
                </a:r>
                <a:r>
                  <a:rPr lang="zh-TW" altLang="zh-TW" dirty="0"/>
                  <a:t>的葉節點最多為</a:t>
                </a:r>
                <a:r>
                  <a:rPr lang="en-US" altLang="zh-TW" dirty="0"/>
                  <a:t>3</a:t>
                </a:r>
                <a:r>
                  <a:rPr lang="zh-TW" altLang="zh-TW" dirty="0"/>
                  <a:t>個</a:t>
                </a:r>
                <a:r>
                  <a:rPr lang="en-US" altLang="zh-TW" dirty="0"/>
                  <a:t>(M=3</a:t>
                </a:r>
                <a:r>
                  <a:rPr lang="en-US" altLang="zh-TW" dirty="0" smtClean="0"/>
                  <a:t>)</a:t>
                </a:r>
                <a:r>
                  <a:rPr lang="zh-TW" altLang="en-US" dirty="0" smtClean="0"/>
                  <a:t>。</a:t>
                </a:r>
                <a:endParaRPr lang="en-US" altLang="zh-TW" dirty="0" smtClean="0"/>
              </a:p>
              <a:p>
                <a:pPr lvl="1">
                  <a:buFont typeface="Wingdings" panose="05000000000000000000" pitchFamily="2" charset="2"/>
                  <a:buChar char="u"/>
                </a:pPr>
                <a:r>
                  <a:rPr lang="zh-TW" altLang="en-US" dirty="0"/>
                  <a:t>道路數量</a:t>
                </a:r>
                <a:r>
                  <a:rPr lang="en-US" altLang="zh-TW" dirty="0"/>
                  <a:t>N=9,</a:t>
                </a:r>
                <a:r>
                  <a:rPr lang="zh-TW" altLang="zh-TW" dirty="0"/>
                  <a:t>建樹</a:t>
                </a:r>
                <a:r>
                  <a:rPr lang="zh-TW" altLang="en-US" dirty="0"/>
                  <a:t>複雜度</a:t>
                </a:r>
                <a:r>
                  <a:rPr lang="en-US" altLang="zh-TW" dirty="0"/>
                  <a:t>O(N)=O(9)</a:t>
                </a:r>
                <a:r>
                  <a:rPr lang="zh-TW" altLang="en-US" dirty="0"/>
                  <a:t> 。</a:t>
                </a:r>
                <a:endParaRPr lang="en-US" altLang="zh-TW" dirty="0"/>
              </a:p>
              <a:p>
                <a:pPr lvl="1">
                  <a:buFont typeface="Wingdings" panose="05000000000000000000" pitchFamily="2" charset="2"/>
                  <a:buChar char="u"/>
                </a:pPr>
                <a:r>
                  <a:rPr lang="zh-TW" altLang="zh-TW" dirty="0" smtClean="0"/>
                  <a:t>查詢樹</a:t>
                </a:r>
                <a:r>
                  <a:rPr lang="zh-TW" altLang="en-US" dirty="0" smtClean="0"/>
                  <a:t>複雜度</a:t>
                </a:r>
                <a:r>
                  <a:rPr lang="en-US" altLang="zh-TW" dirty="0" smtClean="0"/>
                  <a:t>O(</a:t>
                </a:r>
                <a:r>
                  <a:rPr lang="en-US" altLang="zh-TW" dirty="0" err="1" smtClean="0"/>
                  <a:t>Mlog</a:t>
                </a:r>
                <a14:m>
                  <m:oMath xmlns:m="http://schemas.openxmlformats.org/officeDocument/2006/math">
                    <m:sSup>
                      <m:sSupPr>
                        <m:ctrlPr>
                          <a:rPr lang="zh-TW" altLang="zh-TW" i="1">
                            <a:latin typeface="Cambria Math" panose="02040503050406030204" pitchFamily="18" charset="0"/>
                          </a:rPr>
                        </m:ctrlPr>
                      </m:sSupPr>
                      <m:e>
                        <m:r>
                          <a:rPr lang="en-US" altLang="zh-TW" i="1">
                            <a:latin typeface="Cambria Math" panose="02040503050406030204" pitchFamily="18" charset="0"/>
                          </a:rPr>
                          <m:t>𝑀</m:t>
                        </m:r>
                      </m:e>
                      <m:sup>
                        <m:r>
                          <a:rPr lang="en-US" altLang="zh-TW" i="1">
                            <a:latin typeface="Cambria Math" panose="02040503050406030204" pitchFamily="18" charset="0"/>
                          </a:rPr>
                          <m:t>𝑁</m:t>
                        </m:r>
                      </m:sup>
                    </m:sSup>
                  </m:oMath>
                </a14:m>
                <a:r>
                  <a:rPr lang="en-US" altLang="zh-TW" dirty="0" smtClean="0"/>
                  <a:t>)=</a:t>
                </a:r>
                <a:r>
                  <a:rPr lang="en-US" altLang="zh-TW" dirty="0"/>
                  <a:t>O(3log</a:t>
                </a:r>
                <a14:m>
                  <m:oMath xmlns:m="http://schemas.openxmlformats.org/officeDocument/2006/math">
                    <m:sSup>
                      <m:sSupPr>
                        <m:ctrlPr>
                          <a:rPr lang="zh-TW" altLang="zh-TW" i="1">
                            <a:latin typeface="Cambria Math" panose="02040503050406030204" pitchFamily="18" charset="0"/>
                          </a:rPr>
                        </m:ctrlPr>
                      </m:sSupPr>
                      <m:e>
                        <m:r>
                          <a:rPr lang="en-US" altLang="zh-TW" i="1">
                            <a:latin typeface="Cambria Math" panose="02040503050406030204" pitchFamily="18" charset="0"/>
                          </a:rPr>
                          <m:t>3</m:t>
                        </m:r>
                      </m:e>
                      <m:sup>
                        <m:r>
                          <a:rPr lang="en-US" altLang="zh-TW" i="1">
                            <a:latin typeface="Cambria Math" panose="02040503050406030204" pitchFamily="18" charset="0"/>
                          </a:rPr>
                          <m:t>9</m:t>
                        </m:r>
                      </m:sup>
                    </m:sSup>
                  </m:oMath>
                </a14:m>
                <a:r>
                  <a:rPr lang="en-US" altLang="zh-TW" dirty="0"/>
                  <a:t>)=</a:t>
                </a:r>
                <a:r>
                  <a:rPr lang="en-US" altLang="zh-TW" dirty="0" smtClean="0"/>
                  <a:t>6</a:t>
                </a:r>
                <a:r>
                  <a:rPr lang="zh-TW" altLang="en-US" dirty="0" smtClean="0"/>
                  <a:t>。</a:t>
                </a:r>
                <a:endParaRPr lang="en-US" altLang="zh-TW" dirty="0" smtClean="0"/>
              </a:p>
              <a:p>
                <a:pPr marL="0" indent="0">
                  <a:buNone/>
                </a:pPr>
                <a:r>
                  <a:rPr lang="zh-TW" altLang="en-US" sz="2400" dirty="0" smtClean="0"/>
                  <a:t>          </a:t>
                </a:r>
                <a:r>
                  <a:rPr lang="en-US" altLang="zh-TW" sz="1800" dirty="0" smtClean="0"/>
                  <a:t>ex:</a:t>
                </a:r>
                <a:r>
                  <a:rPr lang="zh-TW" altLang="en-US" sz="1800" dirty="0" smtClean="0"/>
                  <a:t> </a:t>
                </a:r>
                <a:r>
                  <a:rPr lang="en-US" altLang="zh-TW" sz="1800" dirty="0" smtClean="0"/>
                  <a:t>(</a:t>
                </a:r>
                <a:r>
                  <a:rPr lang="zh-TW" altLang="en-US" sz="1800" dirty="0" smtClean="0"/>
                  <a:t>建</a:t>
                </a:r>
                <a:r>
                  <a:rPr lang="en-US" altLang="zh-TW" sz="1800" dirty="0" smtClean="0"/>
                  <a:t>)</a:t>
                </a:r>
                <a:r>
                  <a:rPr lang="zh-TW" altLang="en-US" sz="1800" dirty="0" smtClean="0"/>
                  <a:t>路</a:t>
                </a:r>
                <a:r>
                  <a:rPr lang="zh-TW" altLang="en-US" sz="1800" dirty="0"/>
                  <a:t>網</a:t>
                </a:r>
                <a:r>
                  <a:rPr lang="en-US" altLang="zh-TW" sz="1800" dirty="0"/>
                  <a:t>1</a:t>
                </a:r>
                <a:r>
                  <a:rPr lang="zh-TW" altLang="en-US" sz="1800" dirty="0"/>
                  <a:t>萬</a:t>
                </a:r>
                <a:r>
                  <a:rPr lang="zh-TW" altLang="en-US" sz="1800" dirty="0" smtClean="0"/>
                  <a:t>條 </a:t>
                </a:r>
                <a:r>
                  <a:rPr lang="en-US" altLang="zh-TW" sz="1800" dirty="0" smtClean="0"/>
                  <a:t>O(10000)</a:t>
                </a:r>
                <a:r>
                  <a:rPr lang="zh-TW" altLang="en-US" sz="1800" dirty="0" smtClean="0"/>
                  <a:t> </a:t>
                </a:r>
                <a:r>
                  <a:rPr lang="en-US" altLang="zh-TW" sz="1800" dirty="0" smtClean="0"/>
                  <a:t>, (</a:t>
                </a:r>
                <a:r>
                  <a:rPr lang="zh-TW" altLang="en-US" sz="1800" dirty="0" smtClean="0"/>
                  <a:t>查</a:t>
                </a:r>
                <a:r>
                  <a:rPr lang="en-US" altLang="zh-TW" sz="1800" dirty="0" smtClean="0"/>
                  <a:t>)</a:t>
                </a:r>
                <a:r>
                  <a:rPr lang="zh-TW" altLang="en-US" sz="1800" dirty="0" smtClean="0"/>
                  <a:t>淹水區塊</a:t>
                </a:r>
                <a:r>
                  <a:rPr lang="en-US" altLang="zh-TW" sz="1800" dirty="0" smtClean="0"/>
                  <a:t>100</a:t>
                </a:r>
                <a:r>
                  <a:rPr lang="zh-TW" altLang="en-US" sz="1800" dirty="0" smtClean="0"/>
                  <a:t>次 </a:t>
                </a:r>
                <a:r>
                  <a:rPr lang="en-US" altLang="zh-TW" sz="1800" dirty="0" smtClean="0"/>
                  <a:t>O(3log</a:t>
                </a:r>
                <a14:m>
                  <m:oMath xmlns:m="http://schemas.openxmlformats.org/officeDocument/2006/math">
                    <m:sSup>
                      <m:sSupPr>
                        <m:ctrlPr>
                          <a:rPr lang="zh-TW" altLang="zh-TW" sz="1800" i="1" smtClean="0">
                            <a:latin typeface="Cambria Math" panose="02040503050406030204" pitchFamily="18" charset="0"/>
                          </a:rPr>
                        </m:ctrlPr>
                      </m:sSupPr>
                      <m:e>
                        <m:r>
                          <a:rPr lang="en-US" altLang="zh-TW" sz="1800" i="1">
                            <a:latin typeface="Cambria Math" panose="02040503050406030204" pitchFamily="18" charset="0"/>
                          </a:rPr>
                          <m:t>3</m:t>
                        </m:r>
                      </m:e>
                      <m:sup>
                        <m:r>
                          <a:rPr lang="en-US" altLang="zh-TW" sz="1800" b="0" i="1" smtClean="0">
                            <a:latin typeface="Cambria Math" panose="02040503050406030204" pitchFamily="18" charset="0"/>
                          </a:rPr>
                          <m:t>10000</m:t>
                        </m:r>
                      </m:sup>
                    </m:sSup>
                  </m:oMath>
                </a14:m>
                <a:r>
                  <a:rPr lang="en-US" altLang="zh-TW" sz="1800" dirty="0" smtClean="0"/>
                  <a:t>)</a:t>
                </a:r>
                <a:endParaRPr lang="en-US" altLang="zh-TW" sz="1800" dirty="0"/>
              </a:p>
              <a:p>
                <a:pPr marL="0" indent="0">
                  <a:buNone/>
                </a:pPr>
                <a:endParaRPr lang="zh-TW" altLang="en-US" sz="1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27088" y="1196975"/>
                <a:ext cx="8569448" cy="4953000"/>
              </a:xfrm>
              <a:blipFill rotWithShape="0">
                <a:blip r:embed="rId3"/>
                <a:stretch>
                  <a:fillRect l="-142" t="-1230"/>
                </a:stretch>
              </a:blipFill>
            </p:spPr>
            <p:txBody>
              <a:bodyPr/>
              <a:lstStyle/>
              <a:p>
                <a:r>
                  <a:rPr lang="zh-TW" altLang="en-US">
                    <a:noFill/>
                  </a:rPr>
                  <a:t> </a:t>
                </a:r>
              </a:p>
            </p:txBody>
          </p:sp>
        </mc:Fallback>
      </mc:AlternateContent>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19</a:t>
            </a:fld>
            <a:endParaRPr lang="en-US" altLang="zh-TW" dirty="0"/>
          </a:p>
        </p:txBody>
      </p:sp>
      <p:pic>
        <p:nvPicPr>
          <p:cNvPr id="7" name="圖片 6"/>
          <p:cNvPicPr/>
          <p:nvPr/>
        </p:nvPicPr>
        <p:blipFill rotWithShape="1">
          <a:blip r:embed="rId4"/>
          <a:srcRect l="14572" t="22581" r="50010" b="18900"/>
          <a:stretch/>
        </p:blipFill>
        <p:spPr bwMode="auto">
          <a:xfrm>
            <a:off x="297240" y="4152716"/>
            <a:ext cx="2936008" cy="2390661"/>
          </a:xfrm>
          <a:prstGeom prst="rect">
            <a:avLst/>
          </a:prstGeom>
          <a:ln>
            <a:noFill/>
          </a:ln>
          <a:extLst>
            <a:ext uri="{53640926-AAD7-44D8-BBD7-CCE9431645EC}">
              <a14:shadowObscured xmlns:a14="http://schemas.microsoft.com/office/drawing/2010/main"/>
            </a:ext>
          </a:extLst>
        </p:spPr>
      </p:pic>
      <p:pic>
        <p:nvPicPr>
          <p:cNvPr id="8" name="圖片 7"/>
          <p:cNvPicPr/>
          <p:nvPr/>
        </p:nvPicPr>
        <p:blipFill rotWithShape="1">
          <a:blip r:embed="rId5"/>
          <a:srcRect l="14440" t="21449" r="49537" b="23020"/>
          <a:stretch/>
        </p:blipFill>
        <p:spPr bwMode="auto">
          <a:xfrm>
            <a:off x="297240" y="4220638"/>
            <a:ext cx="2936008" cy="2331702"/>
          </a:xfrm>
          <a:prstGeom prst="rect">
            <a:avLst/>
          </a:prstGeom>
          <a:ln>
            <a:noFill/>
          </a:ln>
          <a:extLst>
            <a:ext uri="{53640926-AAD7-44D8-BBD7-CCE9431645EC}">
              <a14:shadowObscured xmlns:a14="http://schemas.microsoft.com/office/drawing/2010/main"/>
            </a:ext>
          </a:extLst>
        </p:spPr>
      </p:pic>
      <p:pic>
        <p:nvPicPr>
          <p:cNvPr id="9" name="圖片 8"/>
          <p:cNvPicPr/>
          <p:nvPr/>
        </p:nvPicPr>
        <p:blipFill rotWithShape="1">
          <a:blip r:embed="rId6"/>
          <a:srcRect l="12062" t="46455" r="20931" b="17974"/>
          <a:stretch/>
        </p:blipFill>
        <p:spPr bwMode="auto">
          <a:xfrm>
            <a:off x="3352800" y="4460394"/>
            <a:ext cx="5433093" cy="17753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941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大綱</a:t>
            </a:r>
            <a:endParaRPr lang="zh-TW" altLang="en-US" b="1" dirty="0"/>
          </a:p>
        </p:txBody>
      </p:sp>
      <p:sp>
        <p:nvSpPr>
          <p:cNvPr id="3" name="內容版面配置區 2"/>
          <p:cNvSpPr>
            <a:spLocks noGrp="1"/>
          </p:cNvSpPr>
          <p:nvPr>
            <p:ph idx="1"/>
          </p:nvPr>
        </p:nvSpPr>
        <p:spPr/>
        <p:txBody>
          <a:bodyPr/>
          <a:lstStyle/>
          <a:p>
            <a:r>
              <a:rPr lang="zh-TW" altLang="zh-TW" dirty="0" smtClean="0"/>
              <a:t>研究</a:t>
            </a:r>
            <a:r>
              <a:rPr lang="zh-TW" altLang="en-US" dirty="0" smtClean="0"/>
              <a:t>動機與目的</a:t>
            </a:r>
            <a:endParaRPr lang="en-US" altLang="zh-TW" dirty="0" smtClean="0"/>
          </a:p>
          <a:p>
            <a:r>
              <a:rPr lang="zh-TW" altLang="en-US" dirty="0" smtClean="0"/>
              <a:t>技術</a:t>
            </a:r>
            <a:r>
              <a:rPr lang="zh-TW" altLang="en-US" dirty="0"/>
              <a:t>背景</a:t>
            </a:r>
            <a:endParaRPr lang="en-US" altLang="zh-TW" dirty="0"/>
          </a:p>
          <a:p>
            <a:r>
              <a:rPr lang="en-US" altLang="zh-TW" dirty="0" smtClean="0"/>
              <a:t>Baseline</a:t>
            </a:r>
            <a:r>
              <a:rPr lang="zh-TW" altLang="en-US" dirty="0" smtClean="0"/>
              <a:t>方法</a:t>
            </a:r>
            <a:endParaRPr lang="en-US" altLang="zh-TW" dirty="0" smtClean="0"/>
          </a:p>
          <a:p>
            <a:r>
              <a:rPr lang="en-US" altLang="zh-TW" dirty="0" smtClean="0"/>
              <a:t>Cloud</a:t>
            </a:r>
            <a:r>
              <a:rPr lang="zh-TW" altLang="en-US" dirty="0" smtClean="0"/>
              <a:t>方法</a:t>
            </a:r>
            <a:endParaRPr lang="en-US" altLang="zh-TW" dirty="0" smtClean="0"/>
          </a:p>
          <a:p>
            <a:r>
              <a:rPr lang="zh-TW" altLang="en-US" dirty="0"/>
              <a:t>實驗</a:t>
            </a:r>
            <a:endParaRPr lang="en-US" altLang="zh-TW" dirty="0"/>
          </a:p>
          <a:p>
            <a:r>
              <a:rPr lang="zh-TW" altLang="en-US" dirty="0"/>
              <a:t>結論與未來方向</a:t>
            </a:r>
          </a:p>
          <a:p>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a:t>
            </a:fld>
            <a:endParaRPr lang="en-US" altLang="zh-TW" dirty="0"/>
          </a:p>
        </p:txBody>
      </p:sp>
    </p:spTree>
    <p:extLst>
      <p:ext uri="{BB962C8B-B14F-4D97-AF65-F5344CB8AC3E}">
        <p14:creationId xmlns:p14="http://schemas.microsoft.com/office/powerpoint/2010/main" val="12799791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不同的建樹方法機制</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27584" y="1420797"/>
                <a:ext cx="7808912" cy="2160017"/>
              </a:xfrm>
            </p:spPr>
            <p:txBody>
              <a:bodyPr/>
              <a:lstStyle/>
              <a:p>
                <a:r>
                  <a:rPr lang="en-US" altLang="zh-TW" dirty="0" smtClean="0"/>
                  <a:t>(2)</a:t>
                </a:r>
                <a:r>
                  <a:rPr lang="zh-TW" altLang="en-US" dirty="0" smtClean="0"/>
                  <a:t>使用淹水區域</a:t>
                </a:r>
                <a:r>
                  <a:rPr lang="en-US" altLang="zh-TW" dirty="0" smtClean="0"/>
                  <a:t>MBR</a:t>
                </a:r>
                <a:r>
                  <a:rPr lang="zh-TW" altLang="en-US" dirty="0" smtClean="0"/>
                  <a:t>建樹</a:t>
                </a:r>
                <a:r>
                  <a:rPr lang="en-US" altLang="zh-TW" dirty="0" smtClean="0"/>
                  <a:t>:</a:t>
                </a:r>
              </a:p>
              <a:p>
                <a:pPr lvl="1">
                  <a:buFont typeface="Wingdings" panose="05000000000000000000" pitchFamily="2" charset="2"/>
                  <a:buChar char="u"/>
                </a:pPr>
                <a:r>
                  <a:rPr lang="zh-TW" altLang="zh-TW" sz="2000" dirty="0" smtClean="0"/>
                  <a:t>每</a:t>
                </a:r>
                <a:r>
                  <a:rPr lang="zh-TW" altLang="zh-TW" sz="2000" dirty="0"/>
                  <a:t>層</a:t>
                </a:r>
                <a:r>
                  <a:rPr lang="en-US" altLang="zh-TW" sz="2000" dirty="0"/>
                  <a:t>tree</a:t>
                </a:r>
                <a:r>
                  <a:rPr lang="zh-TW" altLang="zh-TW" sz="2000" dirty="0"/>
                  <a:t>的葉節點最多為</a:t>
                </a:r>
                <a:r>
                  <a:rPr lang="en-US" altLang="zh-TW" sz="2000" dirty="0"/>
                  <a:t>3</a:t>
                </a:r>
                <a:r>
                  <a:rPr lang="zh-TW" altLang="zh-TW" sz="2000" dirty="0"/>
                  <a:t>個</a:t>
                </a:r>
                <a:r>
                  <a:rPr lang="en-US" altLang="zh-TW" sz="2000" dirty="0"/>
                  <a:t>(M=3</a:t>
                </a:r>
                <a:r>
                  <a:rPr lang="en-US" altLang="zh-TW" sz="2000" dirty="0" smtClean="0"/>
                  <a:t>)</a:t>
                </a:r>
                <a:r>
                  <a:rPr lang="zh-TW" altLang="en-US" sz="2000" dirty="0" smtClean="0"/>
                  <a:t>。</a:t>
                </a:r>
                <a:endParaRPr lang="en-US" altLang="zh-TW" sz="2000" dirty="0" smtClean="0"/>
              </a:p>
              <a:p>
                <a:pPr lvl="1">
                  <a:buFont typeface="Wingdings" panose="05000000000000000000" pitchFamily="2" charset="2"/>
                  <a:buChar char="u"/>
                </a:pPr>
                <a:r>
                  <a:rPr lang="zh-TW" altLang="en-US" sz="2000" dirty="0" smtClean="0"/>
                  <a:t>淹水區域數量</a:t>
                </a:r>
                <a:r>
                  <a:rPr lang="en-US" altLang="zh-TW" sz="2000" dirty="0" smtClean="0"/>
                  <a:t>N=6,</a:t>
                </a:r>
                <a:r>
                  <a:rPr lang="zh-TW" altLang="zh-TW" sz="2000" dirty="0" smtClean="0"/>
                  <a:t>建樹</a:t>
                </a:r>
                <a:r>
                  <a:rPr lang="zh-TW" altLang="en-US" sz="2000" dirty="0" smtClean="0"/>
                  <a:t>複雜度</a:t>
                </a:r>
                <a:r>
                  <a:rPr lang="en-US" altLang="zh-TW" sz="2000" dirty="0" smtClean="0"/>
                  <a:t>O(N)=O(6)</a:t>
                </a:r>
                <a:r>
                  <a:rPr lang="zh-TW" altLang="en-US" sz="2000" dirty="0" smtClean="0"/>
                  <a:t> 。</a:t>
                </a:r>
                <a:endParaRPr lang="en-US" altLang="zh-TW" sz="2000" dirty="0" smtClean="0"/>
              </a:p>
              <a:p>
                <a:pPr lvl="1">
                  <a:buFont typeface="Wingdings" panose="05000000000000000000" pitchFamily="2" charset="2"/>
                  <a:buChar char="u"/>
                </a:pPr>
                <a:r>
                  <a:rPr lang="zh-TW" altLang="zh-TW" sz="2000" dirty="0" smtClean="0"/>
                  <a:t>查詢樹</a:t>
                </a:r>
                <a:r>
                  <a:rPr lang="zh-TW" altLang="en-US" sz="2000" dirty="0" smtClean="0"/>
                  <a:t>複雜度</a:t>
                </a:r>
                <a:r>
                  <a:rPr lang="en-US" altLang="zh-TW" sz="2000" dirty="0" smtClean="0"/>
                  <a:t>O(</a:t>
                </a:r>
                <a:r>
                  <a:rPr lang="en-US" altLang="zh-TW" sz="2000" dirty="0" err="1" smtClean="0"/>
                  <a:t>Mlog</a:t>
                </a:r>
                <a14:m>
                  <m:oMath xmlns:m="http://schemas.openxmlformats.org/officeDocument/2006/math">
                    <m:sSup>
                      <m:sSupPr>
                        <m:ctrlPr>
                          <a:rPr lang="zh-TW" altLang="zh-TW" sz="2000" i="1">
                            <a:latin typeface="Cambria Math" panose="02040503050406030204" pitchFamily="18" charset="0"/>
                          </a:rPr>
                        </m:ctrlPr>
                      </m:sSupPr>
                      <m:e>
                        <m:r>
                          <a:rPr lang="en-US" altLang="zh-TW" sz="2000" i="1">
                            <a:latin typeface="Cambria Math" panose="02040503050406030204" pitchFamily="18" charset="0"/>
                          </a:rPr>
                          <m:t>𝑀</m:t>
                        </m:r>
                      </m:e>
                      <m:sup>
                        <m:r>
                          <a:rPr lang="en-US" altLang="zh-TW" sz="2000" i="1">
                            <a:latin typeface="Cambria Math" panose="02040503050406030204" pitchFamily="18" charset="0"/>
                          </a:rPr>
                          <m:t>𝑁</m:t>
                        </m:r>
                      </m:sup>
                    </m:sSup>
                  </m:oMath>
                </a14:m>
                <a:r>
                  <a:rPr lang="en-US" altLang="zh-TW" sz="2000" dirty="0" smtClean="0"/>
                  <a:t>)=</a:t>
                </a:r>
                <a:r>
                  <a:rPr lang="en-US" altLang="zh-TW" sz="2000" dirty="0"/>
                  <a:t>O(3log</a:t>
                </a:r>
                <a14:m>
                  <m:oMath xmlns:m="http://schemas.openxmlformats.org/officeDocument/2006/math">
                    <m:sSup>
                      <m:sSupPr>
                        <m:ctrlPr>
                          <a:rPr lang="zh-TW" altLang="zh-TW" sz="2000" i="1">
                            <a:latin typeface="Cambria Math" panose="02040503050406030204" pitchFamily="18" charset="0"/>
                          </a:rPr>
                        </m:ctrlPr>
                      </m:sSupPr>
                      <m:e>
                        <m:r>
                          <a:rPr lang="en-US" altLang="zh-TW" sz="2000" i="1">
                            <a:latin typeface="Cambria Math" panose="02040503050406030204" pitchFamily="18" charset="0"/>
                          </a:rPr>
                          <m:t>3</m:t>
                        </m:r>
                      </m:e>
                      <m:sup>
                        <m:r>
                          <a:rPr lang="en-US" altLang="zh-TW" sz="2000" i="1">
                            <a:latin typeface="Cambria Math" panose="02040503050406030204" pitchFamily="18" charset="0"/>
                          </a:rPr>
                          <m:t>6</m:t>
                        </m:r>
                      </m:sup>
                    </m:sSup>
                  </m:oMath>
                </a14:m>
                <a:r>
                  <a:rPr lang="en-US" altLang="zh-TW" sz="2000" dirty="0"/>
                  <a:t>)= O(3(log</a:t>
                </a:r>
                <a14:m>
                  <m:oMath xmlns:m="http://schemas.openxmlformats.org/officeDocument/2006/math">
                    <m:sSup>
                      <m:sSupPr>
                        <m:ctrlPr>
                          <a:rPr lang="zh-TW" altLang="zh-TW" sz="2000" i="1">
                            <a:latin typeface="Cambria Math" panose="02040503050406030204" pitchFamily="18" charset="0"/>
                          </a:rPr>
                        </m:ctrlPr>
                      </m:sSupPr>
                      <m:e>
                        <m:r>
                          <a:rPr lang="en-US" altLang="zh-TW" sz="2000" i="1">
                            <a:latin typeface="Cambria Math" panose="02040503050406030204" pitchFamily="18" charset="0"/>
                          </a:rPr>
                          <m:t>3</m:t>
                        </m:r>
                      </m:e>
                      <m:sup>
                        <m:r>
                          <a:rPr lang="en-US" altLang="zh-TW" sz="2000" i="1">
                            <a:latin typeface="Cambria Math" panose="02040503050406030204" pitchFamily="18" charset="0"/>
                          </a:rPr>
                          <m:t>2</m:t>
                        </m:r>
                      </m:sup>
                    </m:sSup>
                    <m:r>
                      <a:rPr lang="en-US" altLang="zh-TW" sz="2000" i="1">
                        <a:latin typeface="Cambria Math" panose="02040503050406030204" pitchFamily="18" charset="0"/>
                      </a:rPr>
                      <m:t>+1)</m:t>
                    </m:r>
                  </m:oMath>
                </a14:m>
                <a:r>
                  <a:rPr lang="en-US" altLang="zh-TW" sz="2000" dirty="0"/>
                  <a:t>)</a:t>
                </a:r>
                <a:r>
                  <a:rPr lang="zh-TW" altLang="en-US" sz="2000" dirty="0" smtClean="0"/>
                  <a:t>。</a:t>
                </a:r>
                <a:endParaRPr lang="en-US" altLang="zh-TW" sz="2000" dirty="0" smtClean="0"/>
              </a:p>
              <a:p>
                <a:pPr marL="0" indent="0">
                  <a:buNone/>
                </a:pPr>
                <a:r>
                  <a:rPr lang="zh-TW" altLang="en-US" sz="2400" dirty="0"/>
                  <a:t> </a:t>
                </a:r>
                <a:r>
                  <a:rPr lang="en-US" altLang="zh-TW" sz="1800" dirty="0"/>
                  <a:t>ex:</a:t>
                </a:r>
                <a:r>
                  <a:rPr lang="zh-TW" altLang="en-US" sz="1800" dirty="0"/>
                  <a:t> </a:t>
                </a:r>
                <a:r>
                  <a:rPr lang="en-US" altLang="zh-TW" sz="1800" dirty="0"/>
                  <a:t>(</a:t>
                </a:r>
                <a:r>
                  <a:rPr lang="zh-TW" altLang="en-US" sz="1800" dirty="0"/>
                  <a:t>建</a:t>
                </a:r>
                <a:r>
                  <a:rPr lang="en-US" altLang="zh-TW" sz="1800" dirty="0" smtClean="0"/>
                  <a:t>)100</a:t>
                </a:r>
                <a:r>
                  <a:rPr lang="zh-TW" altLang="en-US" sz="1800" dirty="0" smtClean="0"/>
                  <a:t>個淹水區域</a:t>
                </a:r>
                <a:r>
                  <a:rPr lang="en-US" altLang="zh-TW" sz="1800" dirty="0" smtClean="0"/>
                  <a:t>O(100</a:t>
                </a:r>
                <a:r>
                  <a:rPr lang="en-US" altLang="zh-TW" sz="1800" dirty="0"/>
                  <a:t>)</a:t>
                </a:r>
                <a:r>
                  <a:rPr lang="zh-TW" altLang="en-US" sz="1800" dirty="0"/>
                  <a:t> </a:t>
                </a:r>
                <a:r>
                  <a:rPr lang="en-US" altLang="zh-TW" sz="1800" dirty="0"/>
                  <a:t>, (</a:t>
                </a:r>
                <a:r>
                  <a:rPr lang="zh-TW" altLang="en-US" sz="1800" dirty="0"/>
                  <a:t>查</a:t>
                </a:r>
                <a:r>
                  <a:rPr lang="en-US" altLang="zh-TW" sz="1800" dirty="0" smtClean="0"/>
                  <a:t>)</a:t>
                </a:r>
                <a:r>
                  <a:rPr lang="zh-TW" altLang="en-US" sz="1800" dirty="0" smtClean="0"/>
                  <a:t>道路</a:t>
                </a:r>
                <a:r>
                  <a:rPr lang="en-US" altLang="zh-TW" sz="1800" dirty="0" smtClean="0"/>
                  <a:t>10000</a:t>
                </a:r>
                <a:r>
                  <a:rPr lang="zh-TW" altLang="en-US" sz="1800" dirty="0" smtClean="0"/>
                  <a:t>次 </a:t>
                </a:r>
                <a:r>
                  <a:rPr lang="en-US" altLang="zh-TW" sz="1800" dirty="0" smtClean="0"/>
                  <a:t>O(3log</a:t>
                </a:r>
                <a14:m>
                  <m:oMath xmlns:m="http://schemas.openxmlformats.org/officeDocument/2006/math">
                    <m:sSup>
                      <m:sSupPr>
                        <m:ctrlPr>
                          <a:rPr lang="zh-TW" altLang="zh-TW" sz="1800" i="1">
                            <a:latin typeface="Cambria Math" panose="02040503050406030204" pitchFamily="18" charset="0"/>
                          </a:rPr>
                        </m:ctrlPr>
                      </m:sSupPr>
                      <m:e>
                        <m:r>
                          <a:rPr lang="en-US" altLang="zh-TW" sz="1800" i="1">
                            <a:latin typeface="Cambria Math" panose="02040503050406030204" pitchFamily="18" charset="0"/>
                          </a:rPr>
                          <m:t>3</m:t>
                        </m:r>
                      </m:e>
                      <m:sup>
                        <m:r>
                          <a:rPr lang="en-US" altLang="zh-TW" sz="1800" i="1">
                            <a:latin typeface="Cambria Math" panose="02040503050406030204" pitchFamily="18" charset="0"/>
                          </a:rPr>
                          <m:t>100</m:t>
                        </m:r>
                      </m:sup>
                    </m:sSup>
                  </m:oMath>
                </a14:m>
                <a:r>
                  <a:rPr lang="en-US" altLang="zh-TW" sz="1800" dirty="0"/>
                  <a:t>)</a:t>
                </a:r>
              </a:p>
              <a:p>
                <a:pPr marL="0" indent="0">
                  <a:buNone/>
                </a:pPr>
                <a:endParaRPr lang="zh-TW" altLang="en-US"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27584" y="1420797"/>
                <a:ext cx="7808912" cy="2160017"/>
              </a:xfrm>
              <a:blipFill rotWithShape="0">
                <a:blip r:embed="rId3"/>
                <a:stretch>
                  <a:fillRect l="-390" t="-3390"/>
                </a:stretch>
              </a:blipFill>
            </p:spPr>
            <p:txBody>
              <a:bodyPr/>
              <a:lstStyle/>
              <a:p>
                <a:r>
                  <a:rPr lang="zh-TW" altLang="en-US">
                    <a:noFill/>
                  </a:rPr>
                  <a:t> </a:t>
                </a:r>
              </a:p>
            </p:txBody>
          </p:sp>
        </mc:Fallback>
      </mc:AlternateContent>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20</a:t>
            </a:fld>
            <a:endParaRPr lang="en-US" altLang="zh-TW" dirty="0"/>
          </a:p>
        </p:txBody>
      </p:sp>
      <p:pic>
        <p:nvPicPr>
          <p:cNvPr id="7" name="圖片 6"/>
          <p:cNvPicPr/>
          <p:nvPr/>
        </p:nvPicPr>
        <p:blipFill rotWithShape="1">
          <a:blip r:embed="rId4"/>
          <a:srcRect l="14572" t="22581" r="50010" b="18900"/>
          <a:stretch/>
        </p:blipFill>
        <p:spPr bwMode="auto">
          <a:xfrm>
            <a:off x="550647" y="3845039"/>
            <a:ext cx="2936008" cy="2390661"/>
          </a:xfrm>
          <a:prstGeom prst="rect">
            <a:avLst/>
          </a:prstGeom>
          <a:ln>
            <a:noFill/>
          </a:ln>
          <a:extLst>
            <a:ext uri="{53640926-AAD7-44D8-BBD7-CCE9431645EC}">
              <a14:shadowObscured xmlns:a14="http://schemas.microsoft.com/office/drawing/2010/main"/>
            </a:ext>
          </a:extLst>
        </p:spPr>
      </p:pic>
      <p:pic>
        <p:nvPicPr>
          <p:cNvPr id="10" name="圖片 9"/>
          <p:cNvPicPr/>
          <p:nvPr/>
        </p:nvPicPr>
        <p:blipFill rotWithShape="1">
          <a:blip r:embed="rId5"/>
          <a:srcRect l="14896" t="31314" r="49978" b="13024"/>
          <a:stretch/>
        </p:blipFill>
        <p:spPr bwMode="auto">
          <a:xfrm>
            <a:off x="539552" y="3848735"/>
            <a:ext cx="2903812" cy="2386965"/>
          </a:xfrm>
          <a:prstGeom prst="rect">
            <a:avLst/>
          </a:prstGeom>
          <a:ln>
            <a:noFill/>
          </a:ln>
          <a:extLst>
            <a:ext uri="{53640926-AAD7-44D8-BBD7-CCE9431645EC}">
              <a14:shadowObscured xmlns:a14="http://schemas.microsoft.com/office/drawing/2010/main"/>
            </a:ext>
          </a:extLst>
        </p:spPr>
      </p:pic>
      <p:pic>
        <p:nvPicPr>
          <p:cNvPr id="11" name="圖片 10"/>
          <p:cNvPicPr/>
          <p:nvPr/>
        </p:nvPicPr>
        <p:blipFill rotWithShape="1">
          <a:blip r:embed="rId6"/>
          <a:srcRect l="33084" t="37101" r="36396" b="38664"/>
          <a:stretch/>
        </p:blipFill>
        <p:spPr bwMode="auto">
          <a:xfrm>
            <a:off x="3995936" y="3933056"/>
            <a:ext cx="4372898" cy="20162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89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不同的建樹方法機制</a:t>
            </a:r>
          </a:p>
        </p:txBody>
      </p:sp>
      <p:sp>
        <p:nvSpPr>
          <p:cNvPr id="3" name="內容版面配置區 2"/>
          <p:cNvSpPr>
            <a:spLocks noGrp="1"/>
          </p:cNvSpPr>
          <p:nvPr>
            <p:ph idx="1"/>
          </p:nvPr>
        </p:nvSpPr>
        <p:spPr>
          <a:xfrm>
            <a:off x="827088" y="1196975"/>
            <a:ext cx="7808912" cy="3024113"/>
          </a:xfrm>
        </p:spPr>
        <p:txBody>
          <a:bodyPr/>
          <a:lstStyle/>
          <a:p>
            <a:r>
              <a:rPr lang="zh-TW" altLang="en-US" dirty="0" smtClean="0"/>
              <a:t>由以上範例及觀察，我們發現影響</a:t>
            </a:r>
            <a:r>
              <a:rPr lang="en-US" altLang="zh-TW" dirty="0" smtClean="0"/>
              <a:t>Spatial </a:t>
            </a:r>
            <a:r>
              <a:rPr lang="en-US" altLang="zh-TW" dirty="0" err="1" smtClean="0"/>
              <a:t>Jion</a:t>
            </a:r>
            <a:r>
              <a:rPr lang="zh-TW" altLang="en-US" dirty="0" smtClean="0"/>
              <a:t>效率</a:t>
            </a:r>
            <a:r>
              <a:rPr lang="zh-TW" altLang="en-US" dirty="0"/>
              <a:t>的關鍵就是插入樹節點的數量</a:t>
            </a:r>
            <a:r>
              <a:rPr lang="en-US" altLang="zh-TW" dirty="0" smtClean="0"/>
              <a:t>N</a:t>
            </a:r>
            <a:r>
              <a:rPr lang="zh-TW" altLang="en-US" dirty="0" smtClean="0"/>
              <a:t>。在範例中，淹水區域數量為</a:t>
            </a:r>
            <a:r>
              <a:rPr lang="en-US" altLang="zh-TW" dirty="0" smtClean="0"/>
              <a:t>6</a:t>
            </a:r>
            <a:r>
              <a:rPr lang="zh-TW" altLang="en-US" dirty="0" smtClean="0"/>
              <a:t>、道路</a:t>
            </a:r>
            <a:r>
              <a:rPr lang="en-US" altLang="zh-TW" dirty="0" smtClean="0"/>
              <a:t>MBR</a:t>
            </a:r>
            <a:r>
              <a:rPr lang="zh-TW" altLang="en-US" dirty="0" smtClean="0"/>
              <a:t>為</a:t>
            </a:r>
            <a:r>
              <a:rPr lang="en-US" altLang="zh-TW" dirty="0" smtClean="0"/>
              <a:t>9</a:t>
            </a:r>
            <a:r>
              <a:rPr lang="zh-TW" altLang="en-US" dirty="0" smtClean="0"/>
              <a:t>，使用</a:t>
            </a:r>
            <a:r>
              <a:rPr lang="en-US" altLang="zh-TW" dirty="0" smtClean="0"/>
              <a:t>『</a:t>
            </a:r>
            <a:r>
              <a:rPr lang="zh-TW" altLang="en-US" dirty="0" smtClean="0"/>
              <a:t>淹水區域</a:t>
            </a:r>
            <a:r>
              <a:rPr lang="en-US" altLang="zh-TW" dirty="0" smtClean="0"/>
              <a:t>』</a:t>
            </a:r>
            <a:r>
              <a:rPr lang="zh-TW" altLang="en-US" dirty="0" smtClean="0"/>
              <a:t>來建樹與被查詢，時間</a:t>
            </a:r>
            <a:r>
              <a:rPr lang="zh-TW" altLang="en-US" dirty="0"/>
              <a:t>複雜度都小於使用道路建樹的方法。所以本論文使用淹水區域來</a:t>
            </a:r>
            <a:r>
              <a:rPr lang="zh-TW" altLang="en-US" dirty="0" smtClean="0"/>
              <a:t>建樹</a:t>
            </a:r>
            <a:r>
              <a:rPr lang="zh-TW" altLang="en-US" dirty="0"/>
              <a:t>。</a:t>
            </a:r>
            <a:endParaRPr lang="en-US" altLang="zh-TW"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21</a:t>
            </a:fld>
            <a:endParaRPr lang="en-US" altLang="zh-TW" dirty="0"/>
          </a:p>
        </p:txBody>
      </p:sp>
    </p:spTree>
    <p:extLst>
      <p:ext uri="{BB962C8B-B14F-4D97-AF65-F5344CB8AC3E}">
        <p14:creationId xmlns:p14="http://schemas.microsoft.com/office/powerpoint/2010/main" val="3907533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Step2 Spatial </a:t>
            </a:r>
            <a:r>
              <a:rPr lang="en-US" altLang="zh-TW" b="1" dirty="0" err="1"/>
              <a:t>Jion</a:t>
            </a:r>
            <a:endParaRPr lang="zh-TW" altLang="en-US" b="1" dirty="0"/>
          </a:p>
        </p:txBody>
      </p:sp>
      <p:sp>
        <p:nvSpPr>
          <p:cNvPr id="3" name="內容版面配置區 2"/>
          <p:cNvSpPr>
            <a:spLocks noGrp="1"/>
          </p:cNvSpPr>
          <p:nvPr>
            <p:ph idx="1"/>
          </p:nvPr>
        </p:nvSpPr>
        <p:spPr>
          <a:xfrm>
            <a:off x="595536" y="1368425"/>
            <a:ext cx="7808912" cy="4953000"/>
          </a:xfrm>
        </p:spPr>
        <p:txBody>
          <a:bodyPr/>
          <a:lstStyle/>
          <a:p>
            <a:pPr marL="457200" lvl="1" indent="0">
              <a:buNone/>
            </a:pPr>
            <a:r>
              <a:rPr lang="en-US" altLang="zh-TW" dirty="0" smtClean="0"/>
              <a:t>ex:</a:t>
            </a:r>
            <a:r>
              <a:rPr lang="zh-TW" altLang="en-US" dirty="0" smtClean="0"/>
              <a:t>將路網圖的</a:t>
            </a:r>
            <a:r>
              <a:rPr lang="en-US" altLang="zh-TW" dirty="0" smtClean="0"/>
              <a:t>6</a:t>
            </a:r>
            <a:r>
              <a:rPr lang="zh-TW" altLang="en-US" dirty="0" smtClean="0"/>
              <a:t>個淹水區域建立</a:t>
            </a:r>
            <a:r>
              <a:rPr lang="en-US" altLang="zh-TW" dirty="0" smtClean="0"/>
              <a:t>R-tree</a:t>
            </a:r>
            <a:r>
              <a:rPr lang="zh-TW" altLang="en-US" dirty="0" smtClean="0"/>
              <a:t>，並確認</a:t>
            </a:r>
            <a:r>
              <a:rPr lang="en-US" altLang="zh-TW" dirty="0" smtClean="0"/>
              <a:t>V2</a:t>
            </a:r>
            <a:r>
              <a:rPr lang="zh-TW" altLang="en-US" dirty="0" smtClean="0"/>
              <a:t>→</a:t>
            </a:r>
            <a:r>
              <a:rPr lang="en-US" altLang="zh-TW" dirty="0" smtClean="0"/>
              <a:t>V4</a:t>
            </a:r>
            <a:r>
              <a:rPr lang="zh-TW" altLang="en-US" dirty="0" smtClean="0"/>
              <a:t>是否經過淹水區域。</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22</a:t>
            </a:fld>
            <a:endParaRPr lang="en-US" altLang="zh-TW" dirty="0"/>
          </a:p>
        </p:txBody>
      </p:sp>
      <p:pic>
        <p:nvPicPr>
          <p:cNvPr id="7" name="圖片 6"/>
          <p:cNvPicPr/>
          <p:nvPr/>
        </p:nvPicPr>
        <p:blipFill rotWithShape="1">
          <a:blip r:embed="rId3"/>
          <a:srcRect l="14896" t="31314" r="49978" b="13024"/>
          <a:stretch/>
        </p:blipFill>
        <p:spPr bwMode="auto">
          <a:xfrm>
            <a:off x="755576" y="2721273"/>
            <a:ext cx="3744416" cy="3168352"/>
          </a:xfrm>
          <a:prstGeom prst="rect">
            <a:avLst/>
          </a:prstGeom>
          <a:ln>
            <a:noFill/>
          </a:ln>
          <a:extLst>
            <a:ext uri="{53640926-AAD7-44D8-BBD7-CCE9431645EC}">
              <a14:shadowObscured xmlns:a14="http://schemas.microsoft.com/office/drawing/2010/main"/>
            </a:ext>
          </a:extLst>
        </p:spPr>
      </p:pic>
      <p:pic>
        <p:nvPicPr>
          <p:cNvPr id="8" name="圖片 7"/>
          <p:cNvPicPr/>
          <p:nvPr/>
        </p:nvPicPr>
        <p:blipFill rotWithShape="1">
          <a:blip r:embed="rId4"/>
          <a:srcRect l="33084" t="37101" r="36396" b="38664"/>
          <a:stretch/>
        </p:blipFill>
        <p:spPr bwMode="auto">
          <a:xfrm>
            <a:off x="4660280" y="3261333"/>
            <a:ext cx="4031952" cy="2088232"/>
          </a:xfrm>
          <a:prstGeom prst="rect">
            <a:avLst/>
          </a:prstGeom>
          <a:ln>
            <a:noFill/>
          </a:ln>
          <a:extLst>
            <a:ext uri="{53640926-AAD7-44D8-BBD7-CCE9431645EC}">
              <a14:shadowObscured xmlns:a14="http://schemas.microsoft.com/office/drawing/2010/main"/>
            </a:ext>
          </a:extLst>
        </p:spPr>
      </p:pic>
      <p:sp>
        <p:nvSpPr>
          <p:cNvPr id="9" name="矩形 8"/>
          <p:cNvSpPr/>
          <p:nvPr/>
        </p:nvSpPr>
        <p:spPr bwMode="auto">
          <a:xfrm>
            <a:off x="6748264" y="3465928"/>
            <a:ext cx="488032" cy="539136"/>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none" strike="noStrike" cap="none" normalizeH="0" baseline="0" smtClean="0">
              <a:ln>
                <a:noFill/>
              </a:ln>
              <a:solidFill>
                <a:schemeClr val="tx1"/>
              </a:solidFill>
              <a:effectLst/>
              <a:latin typeface="Tahoma" pitchFamily="34" charset="0"/>
              <a:ea typeface="新細明體" pitchFamily="18" charset="-120"/>
            </a:endParaRPr>
          </a:p>
        </p:txBody>
      </p:sp>
      <p:sp>
        <p:nvSpPr>
          <p:cNvPr id="10" name="矩形 9"/>
          <p:cNvSpPr/>
          <p:nvPr/>
        </p:nvSpPr>
        <p:spPr bwMode="auto">
          <a:xfrm>
            <a:off x="2051720" y="4365104"/>
            <a:ext cx="1152128" cy="864096"/>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none" strike="noStrike" cap="none" normalizeH="0" baseline="0" smtClean="0">
              <a:ln>
                <a:noFill/>
              </a:ln>
              <a:solidFill>
                <a:schemeClr val="tx1"/>
              </a:solidFill>
              <a:effectLst/>
              <a:latin typeface="Tahoma" pitchFamily="34" charset="0"/>
              <a:ea typeface="新細明體" pitchFamily="18" charset="-120"/>
            </a:endParaRPr>
          </a:p>
        </p:txBody>
      </p:sp>
      <p:sp>
        <p:nvSpPr>
          <p:cNvPr id="11" name="矩形 10"/>
          <p:cNvSpPr/>
          <p:nvPr/>
        </p:nvSpPr>
        <p:spPr bwMode="auto">
          <a:xfrm>
            <a:off x="7092280" y="4482424"/>
            <a:ext cx="464840" cy="539136"/>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none" strike="noStrike" cap="none" normalizeH="0" baseline="0" smtClean="0">
              <a:ln>
                <a:noFill/>
              </a:ln>
              <a:solidFill>
                <a:schemeClr val="tx1"/>
              </a:solidFill>
              <a:effectLst/>
              <a:latin typeface="Tahoma" pitchFamily="34" charset="0"/>
              <a:ea typeface="新細明體" pitchFamily="18" charset="-120"/>
            </a:endParaRPr>
          </a:p>
        </p:txBody>
      </p:sp>
    </p:spTree>
    <p:extLst>
      <p:ext uri="{BB962C8B-B14F-4D97-AF65-F5344CB8AC3E}">
        <p14:creationId xmlns:p14="http://schemas.microsoft.com/office/powerpoint/2010/main" val="174116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b="1" dirty="0" smtClean="0"/>
              <a:t>Step3 </a:t>
            </a:r>
            <a:r>
              <a:rPr lang="zh-TW" altLang="en-US" sz="3600" b="1" dirty="0" smtClean="0"/>
              <a:t>剔除淹水路段及建立相鄰表</a:t>
            </a:r>
            <a:endParaRPr lang="zh-TW" altLang="en-US" sz="3600" b="1" dirty="0"/>
          </a:p>
        </p:txBody>
      </p:sp>
      <p:sp>
        <p:nvSpPr>
          <p:cNvPr id="3" name="內容版面配置區 2"/>
          <p:cNvSpPr>
            <a:spLocks noGrp="1"/>
          </p:cNvSpPr>
          <p:nvPr>
            <p:ph idx="1"/>
          </p:nvPr>
        </p:nvSpPr>
        <p:spPr/>
        <p:txBody>
          <a:bodyPr/>
          <a:lstStyle/>
          <a:p>
            <a:r>
              <a:rPr lang="zh-TW" altLang="en-US" dirty="0" smtClean="0"/>
              <a:t>剔除上與淹水區域重疊的路段，並建立</a:t>
            </a:r>
            <a:r>
              <a:rPr lang="en-US" altLang="zh-TW" dirty="0" smtClean="0"/>
              <a:t>ID</a:t>
            </a:r>
            <a:r>
              <a:rPr lang="zh-TW" altLang="en-US" dirty="0" smtClean="0"/>
              <a:t>對應表及相鄰表</a:t>
            </a:r>
            <a:r>
              <a:rPr lang="en-US" altLang="zh-TW" dirty="0" smtClean="0"/>
              <a:t>(</a:t>
            </a:r>
            <a:r>
              <a:rPr lang="en-US" altLang="zh-TW" dirty="0"/>
              <a:t>Adjacency </a:t>
            </a:r>
            <a:r>
              <a:rPr lang="en-US" altLang="zh-TW" dirty="0" smtClean="0"/>
              <a:t>List)</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23</a:t>
            </a:fld>
            <a:endParaRPr lang="en-US" altLang="zh-TW" dirty="0"/>
          </a:p>
        </p:txBody>
      </p:sp>
      <p:graphicFrame>
        <p:nvGraphicFramePr>
          <p:cNvPr id="8" name="表格 7"/>
          <p:cNvGraphicFramePr>
            <a:graphicFrameLocks noGrp="1"/>
          </p:cNvGraphicFramePr>
          <p:nvPr>
            <p:extLst>
              <p:ext uri="{D42A27DB-BD31-4B8C-83A1-F6EECF244321}">
                <p14:modId xmlns:p14="http://schemas.microsoft.com/office/powerpoint/2010/main" val="1378073676"/>
              </p:ext>
            </p:extLst>
          </p:nvPr>
        </p:nvGraphicFramePr>
        <p:xfrm>
          <a:off x="3024425" y="2602632"/>
          <a:ext cx="2842434" cy="2325401"/>
        </p:xfrm>
        <a:graphic>
          <a:graphicData uri="http://schemas.openxmlformats.org/drawingml/2006/table">
            <a:tbl>
              <a:tblPr firstRow="1" firstCol="1" bandRow="1">
                <a:tableStyleId>{5C22544A-7EE6-4342-B048-85BDC9FD1C3A}</a:tableStyleId>
              </a:tblPr>
              <a:tblGrid>
                <a:gridCol w="1062350"/>
                <a:gridCol w="1780084"/>
              </a:tblGrid>
              <a:tr h="376709">
                <a:tc>
                  <a:txBody>
                    <a:bodyPr/>
                    <a:lstStyle/>
                    <a:p>
                      <a:pPr algn="ctr">
                        <a:spcAft>
                          <a:spcPts val="0"/>
                        </a:spcAft>
                      </a:pPr>
                      <a:r>
                        <a:rPr lang="zh-TW" sz="1800" kern="100" dirty="0">
                          <a:solidFill>
                            <a:schemeClr val="tx1"/>
                          </a:solidFill>
                          <a:effectLst/>
                        </a:rPr>
                        <a:t>節點編號</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zh-TW" sz="1800" kern="100">
                          <a:solidFill>
                            <a:schemeClr val="tx1"/>
                          </a:solidFill>
                          <a:effectLst/>
                        </a:rPr>
                        <a:t>節點經緯度</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24782">
                <a:tc>
                  <a:txBody>
                    <a:bodyPr/>
                    <a:lstStyle/>
                    <a:p>
                      <a:pPr algn="ctr">
                        <a:spcAft>
                          <a:spcPts val="0"/>
                        </a:spcAft>
                      </a:pPr>
                      <a:r>
                        <a:rPr lang="en-US" sz="1800" kern="100">
                          <a:solidFill>
                            <a:schemeClr val="tx1"/>
                          </a:solidFill>
                          <a:effectLst/>
                        </a:rPr>
                        <a:t>0</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kern="100">
                          <a:solidFill>
                            <a:schemeClr val="tx1"/>
                          </a:solidFill>
                          <a:effectLst/>
                        </a:rPr>
                        <a:t>25.00  121.2</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24782">
                <a:tc>
                  <a:txBody>
                    <a:bodyPr/>
                    <a:lstStyle/>
                    <a:p>
                      <a:pPr algn="ctr">
                        <a:spcAft>
                          <a:spcPts val="0"/>
                        </a:spcAft>
                      </a:pPr>
                      <a:r>
                        <a:rPr lang="en-US" sz="1800" kern="100">
                          <a:solidFill>
                            <a:schemeClr val="tx1"/>
                          </a:solidFill>
                          <a:effectLst/>
                        </a:rPr>
                        <a:t>1</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kern="100">
                          <a:solidFill>
                            <a:schemeClr val="tx1"/>
                          </a:solidFill>
                          <a:effectLst/>
                        </a:rPr>
                        <a:t>25.05  121.5</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24782">
                <a:tc>
                  <a:txBody>
                    <a:bodyPr/>
                    <a:lstStyle/>
                    <a:p>
                      <a:pPr algn="ctr">
                        <a:spcAft>
                          <a:spcPts val="0"/>
                        </a:spcAft>
                      </a:pPr>
                      <a:r>
                        <a:rPr lang="en-US" sz="1800" kern="100">
                          <a:solidFill>
                            <a:schemeClr val="tx1"/>
                          </a:solidFill>
                          <a:effectLst/>
                        </a:rPr>
                        <a:t>2</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kern="100">
                          <a:solidFill>
                            <a:schemeClr val="tx1"/>
                          </a:solidFill>
                          <a:effectLst/>
                        </a:rPr>
                        <a:t>25.05  121.0</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24782">
                <a:tc>
                  <a:txBody>
                    <a:bodyPr/>
                    <a:lstStyle/>
                    <a:p>
                      <a:pPr algn="ctr">
                        <a:spcAft>
                          <a:spcPts val="0"/>
                        </a:spcAft>
                      </a:pPr>
                      <a:r>
                        <a:rPr lang="en-US" sz="1800" kern="100">
                          <a:solidFill>
                            <a:schemeClr val="tx1"/>
                          </a:solidFill>
                          <a:effectLst/>
                        </a:rPr>
                        <a:t>3</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kern="100">
                          <a:solidFill>
                            <a:schemeClr val="tx1"/>
                          </a:solidFill>
                          <a:effectLst/>
                        </a:rPr>
                        <a:t>25.10  121.5</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24782">
                <a:tc>
                  <a:txBody>
                    <a:bodyPr/>
                    <a:lstStyle/>
                    <a:p>
                      <a:pPr algn="ctr">
                        <a:spcAft>
                          <a:spcPts val="0"/>
                        </a:spcAft>
                      </a:pPr>
                      <a:r>
                        <a:rPr lang="en-US" sz="1800" kern="100">
                          <a:solidFill>
                            <a:schemeClr val="tx1"/>
                          </a:solidFill>
                          <a:effectLst/>
                        </a:rPr>
                        <a:t>4</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kern="100">
                          <a:solidFill>
                            <a:schemeClr val="tx1"/>
                          </a:solidFill>
                          <a:effectLst/>
                        </a:rPr>
                        <a:t>25.10  121.0</a:t>
                      </a:r>
                      <a:endParaRPr lang="zh-TW" sz="18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24782">
                <a:tc>
                  <a:txBody>
                    <a:bodyPr/>
                    <a:lstStyle/>
                    <a:p>
                      <a:pPr algn="ctr">
                        <a:spcAft>
                          <a:spcPts val="0"/>
                        </a:spcAft>
                      </a:pPr>
                      <a:r>
                        <a:rPr lang="en-US" sz="1800" kern="100" dirty="0">
                          <a:solidFill>
                            <a:schemeClr val="tx1"/>
                          </a:solidFill>
                          <a:effectLst/>
                        </a:rPr>
                        <a:t>5</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kern="100" dirty="0">
                          <a:solidFill>
                            <a:schemeClr val="tx1"/>
                          </a:solidFill>
                          <a:effectLst/>
                        </a:rPr>
                        <a:t>25.15  121.2</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bl>
          </a:graphicData>
        </a:graphic>
      </p:graphicFrame>
      <p:pic>
        <p:nvPicPr>
          <p:cNvPr id="10" name="圖片 9"/>
          <p:cNvPicPr/>
          <p:nvPr/>
        </p:nvPicPr>
        <p:blipFill rotWithShape="1">
          <a:blip r:embed="rId3"/>
          <a:srcRect l="15050" t="18714" r="50277" b="24500"/>
          <a:stretch/>
        </p:blipFill>
        <p:spPr bwMode="auto">
          <a:xfrm>
            <a:off x="0" y="2492896"/>
            <a:ext cx="3096606" cy="2832306"/>
          </a:xfrm>
          <a:prstGeom prst="rect">
            <a:avLst/>
          </a:prstGeom>
          <a:ln>
            <a:noFill/>
          </a:ln>
          <a:extLst>
            <a:ext uri="{53640926-AAD7-44D8-BBD7-CCE9431645EC}">
              <a14:shadowObscured xmlns:a14="http://schemas.microsoft.com/office/drawing/2010/main"/>
            </a:ext>
          </a:extLst>
        </p:spPr>
      </p:pic>
      <p:graphicFrame>
        <p:nvGraphicFramePr>
          <p:cNvPr id="11" name="表格 10"/>
          <p:cNvGraphicFramePr>
            <a:graphicFrameLocks noGrp="1"/>
          </p:cNvGraphicFramePr>
          <p:nvPr>
            <p:extLst>
              <p:ext uri="{D42A27DB-BD31-4B8C-83A1-F6EECF244321}">
                <p14:modId xmlns:p14="http://schemas.microsoft.com/office/powerpoint/2010/main" val="3668637172"/>
              </p:ext>
            </p:extLst>
          </p:nvPr>
        </p:nvGraphicFramePr>
        <p:xfrm>
          <a:off x="5940152" y="2564904"/>
          <a:ext cx="2894487" cy="2650637"/>
        </p:xfrm>
        <a:graphic>
          <a:graphicData uri="http://schemas.openxmlformats.org/drawingml/2006/table">
            <a:tbl>
              <a:tblPr firstRow="1" firstCol="1" bandRow="1">
                <a:tableStyleId>{5C22544A-7EE6-4342-B048-85BDC9FD1C3A}</a:tableStyleId>
              </a:tblPr>
              <a:tblGrid>
                <a:gridCol w="785490"/>
                <a:gridCol w="1051031"/>
                <a:gridCol w="1057966"/>
              </a:tblGrid>
              <a:tr h="364637">
                <a:tc>
                  <a:txBody>
                    <a:bodyPr/>
                    <a:lstStyle/>
                    <a:p>
                      <a:pPr algn="ctr">
                        <a:lnSpc>
                          <a:spcPct val="100000"/>
                        </a:lnSpc>
                        <a:spcAft>
                          <a:spcPts val="0"/>
                        </a:spcAft>
                      </a:pPr>
                      <a:r>
                        <a:rPr lang="en-US" altLang="zh-TW" sz="1800" b="1" kern="100" dirty="0" smtClean="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Vi</a:t>
                      </a:r>
                      <a:endParaRPr lang="zh-TW" sz="1800" b="1"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ct val="100000"/>
                        </a:lnSpc>
                        <a:spcAft>
                          <a:spcPts val="0"/>
                        </a:spcAft>
                      </a:pPr>
                      <a:r>
                        <a:rPr lang="en-US" altLang="zh-TW" sz="1800" b="1" kern="100" dirty="0" err="1" smtClean="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Vj</a:t>
                      </a:r>
                      <a:endParaRPr lang="zh-TW" sz="1800" b="1"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ct val="100000"/>
                        </a:lnSpc>
                        <a:spcAft>
                          <a:spcPts val="0"/>
                        </a:spcAft>
                      </a:pPr>
                      <a:r>
                        <a:rPr lang="en-US" sz="1800" b="1" kern="100" dirty="0" err="1" smtClean="0">
                          <a:solidFill>
                            <a:schemeClr val="tx1"/>
                          </a:solidFill>
                          <a:effectLst/>
                        </a:rPr>
                        <a:t>W</a:t>
                      </a:r>
                      <a:r>
                        <a:rPr lang="en-US" sz="1200" b="1" kern="100" dirty="0" err="1" smtClean="0">
                          <a:solidFill>
                            <a:schemeClr val="tx1"/>
                          </a:solidFill>
                          <a:effectLst/>
                        </a:rPr>
                        <a:t>i,j</a:t>
                      </a:r>
                      <a:endParaRPr lang="zh-TW" sz="1200" b="1"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72052">
                <a:tc rowSpan="2">
                  <a:txBody>
                    <a:bodyPr/>
                    <a:lstStyle/>
                    <a:p>
                      <a:pPr algn="ctr">
                        <a:lnSpc>
                          <a:spcPts val="1500"/>
                        </a:lnSpc>
                        <a:spcAft>
                          <a:spcPts val="0"/>
                        </a:spcAft>
                      </a:pPr>
                      <a:endParaRPr lang="en-US" sz="1800" b="0" kern="100" dirty="0" smtClean="0">
                        <a:solidFill>
                          <a:schemeClr val="tx1"/>
                        </a:solidFill>
                        <a:effectLst/>
                      </a:endParaRPr>
                    </a:p>
                    <a:p>
                      <a:pPr algn="ctr">
                        <a:lnSpc>
                          <a:spcPts val="1500"/>
                        </a:lnSpc>
                        <a:spcAft>
                          <a:spcPts val="0"/>
                        </a:spcAft>
                      </a:pPr>
                      <a:r>
                        <a:rPr lang="en-US" sz="1800" b="0" kern="100" dirty="0" smtClean="0">
                          <a:solidFill>
                            <a:schemeClr val="tx1"/>
                          </a:solidFill>
                          <a:effectLst/>
                        </a:rPr>
                        <a:t>V0</a:t>
                      </a:r>
                      <a:endParaRPr lang="zh-TW" sz="1800" b="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V1</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6</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46360">
                <a:tc vMerge="1">
                  <a:txBody>
                    <a:bodyPr/>
                    <a:lstStyle/>
                    <a:p>
                      <a:endParaRPr lang="zh-TW" altLang="en-US"/>
                    </a:p>
                  </a:txBody>
                  <a:tcPr/>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V2</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8</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72052">
                <a:tc>
                  <a:txBody>
                    <a:bodyPr/>
                    <a:lstStyle/>
                    <a:p>
                      <a:pPr algn="ctr">
                        <a:lnSpc>
                          <a:spcPts val="1500"/>
                        </a:lnSpc>
                        <a:spcAft>
                          <a:spcPts val="0"/>
                        </a:spcAft>
                      </a:pPr>
                      <a:endParaRPr lang="en-US" sz="1800" b="0" kern="100" dirty="0" smtClean="0">
                        <a:solidFill>
                          <a:schemeClr val="tx1"/>
                        </a:solidFill>
                        <a:effectLst/>
                      </a:endParaRPr>
                    </a:p>
                    <a:p>
                      <a:pPr algn="ctr">
                        <a:lnSpc>
                          <a:spcPts val="1500"/>
                        </a:lnSpc>
                        <a:spcAft>
                          <a:spcPts val="0"/>
                        </a:spcAft>
                      </a:pPr>
                      <a:r>
                        <a:rPr lang="en-US" sz="1800" b="0" kern="100" dirty="0" smtClean="0">
                          <a:solidFill>
                            <a:schemeClr val="tx1"/>
                          </a:solidFill>
                          <a:effectLst/>
                        </a:rPr>
                        <a:t>V1</a:t>
                      </a:r>
                      <a:endParaRPr lang="zh-TW" sz="1800" b="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V3</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9</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72052">
                <a:tc>
                  <a:txBody>
                    <a:bodyPr/>
                    <a:lstStyle/>
                    <a:p>
                      <a:pPr algn="ctr">
                        <a:lnSpc>
                          <a:spcPts val="1500"/>
                        </a:lnSpc>
                        <a:spcAft>
                          <a:spcPts val="0"/>
                        </a:spcAft>
                      </a:pPr>
                      <a:endParaRPr lang="en-US" sz="1800" b="0" kern="100" dirty="0" smtClean="0">
                        <a:solidFill>
                          <a:schemeClr val="tx1"/>
                        </a:solidFill>
                        <a:effectLst/>
                      </a:endParaRPr>
                    </a:p>
                    <a:p>
                      <a:pPr algn="ctr">
                        <a:lnSpc>
                          <a:spcPts val="1500"/>
                        </a:lnSpc>
                        <a:spcAft>
                          <a:spcPts val="0"/>
                        </a:spcAft>
                      </a:pPr>
                      <a:r>
                        <a:rPr lang="en-US" sz="1800" b="0" kern="100" dirty="0" smtClean="0">
                          <a:solidFill>
                            <a:schemeClr val="tx1"/>
                          </a:solidFill>
                          <a:effectLst/>
                        </a:rPr>
                        <a:t>V2</a:t>
                      </a:r>
                      <a:endParaRPr lang="zh-TW" sz="1800" b="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V4</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10</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72052">
                <a:tc>
                  <a:txBody>
                    <a:bodyPr/>
                    <a:lstStyle/>
                    <a:p>
                      <a:pPr algn="ctr">
                        <a:lnSpc>
                          <a:spcPts val="1500"/>
                        </a:lnSpc>
                        <a:spcAft>
                          <a:spcPts val="0"/>
                        </a:spcAft>
                      </a:pPr>
                      <a:endParaRPr lang="en-US" sz="1800" b="0" kern="100" dirty="0" smtClean="0">
                        <a:solidFill>
                          <a:schemeClr val="tx1"/>
                        </a:solidFill>
                        <a:effectLst/>
                      </a:endParaRPr>
                    </a:p>
                    <a:p>
                      <a:pPr algn="ctr">
                        <a:lnSpc>
                          <a:spcPts val="1500"/>
                        </a:lnSpc>
                        <a:spcAft>
                          <a:spcPts val="0"/>
                        </a:spcAft>
                      </a:pPr>
                      <a:r>
                        <a:rPr lang="en-US" sz="1800" b="0" kern="100" dirty="0" smtClean="0">
                          <a:solidFill>
                            <a:schemeClr val="tx1"/>
                          </a:solidFill>
                          <a:effectLst/>
                        </a:rPr>
                        <a:t>V3</a:t>
                      </a:r>
                      <a:endParaRPr lang="zh-TW" sz="1800" b="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V5</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14</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72052">
                <a:tc>
                  <a:txBody>
                    <a:bodyPr/>
                    <a:lstStyle/>
                    <a:p>
                      <a:pPr algn="ctr">
                        <a:lnSpc>
                          <a:spcPts val="1500"/>
                        </a:lnSpc>
                        <a:spcAft>
                          <a:spcPts val="0"/>
                        </a:spcAft>
                      </a:pPr>
                      <a:endParaRPr lang="en-US" sz="1800" b="0" kern="100" dirty="0" smtClean="0">
                        <a:solidFill>
                          <a:schemeClr val="tx1"/>
                        </a:solidFill>
                        <a:effectLst/>
                      </a:endParaRPr>
                    </a:p>
                    <a:p>
                      <a:pPr algn="ctr">
                        <a:lnSpc>
                          <a:spcPts val="1500"/>
                        </a:lnSpc>
                        <a:spcAft>
                          <a:spcPts val="0"/>
                        </a:spcAft>
                      </a:pPr>
                      <a:r>
                        <a:rPr lang="en-US" sz="1800" b="0" kern="100" dirty="0" smtClean="0">
                          <a:solidFill>
                            <a:schemeClr val="tx1"/>
                          </a:solidFill>
                          <a:effectLst/>
                        </a:rPr>
                        <a:t>V4</a:t>
                      </a:r>
                      <a:endParaRPr lang="zh-TW" sz="1800" b="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V5</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500"/>
                        </a:lnSpc>
                        <a:spcAft>
                          <a:spcPts val="0"/>
                        </a:spcAft>
                      </a:pPr>
                      <a:endParaRPr lang="en-US" sz="1800" kern="100" dirty="0" smtClean="0">
                        <a:solidFill>
                          <a:schemeClr val="tx1"/>
                        </a:solidFill>
                        <a:effectLst/>
                      </a:endParaRPr>
                    </a:p>
                    <a:p>
                      <a:pPr algn="ctr">
                        <a:lnSpc>
                          <a:spcPts val="1500"/>
                        </a:lnSpc>
                        <a:spcAft>
                          <a:spcPts val="0"/>
                        </a:spcAft>
                      </a:pPr>
                      <a:r>
                        <a:rPr lang="en-US" sz="1800" kern="100" dirty="0" smtClean="0">
                          <a:solidFill>
                            <a:schemeClr val="tx1"/>
                          </a:solidFill>
                          <a:effectLst/>
                        </a:rPr>
                        <a:t>9</a:t>
                      </a:r>
                      <a:endParaRPr lang="zh-TW" sz="18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bl>
          </a:graphicData>
        </a:graphic>
      </p:graphicFrame>
      <p:sp>
        <p:nvSpPr>
          <p:cNvPr id="12" name="內容版面配置區 2"/>
          <p:cNvSpPr txBox="1">
            <a:spLocks/>
          </p:cNvSpPr>
          <p:nvPr/>
        </p:nvSpPr>
        <p:spPr bwMode="auto">
          <a:xfrm>
            <a:off x="395536" y="3686691"/>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0</a:t>
            </a:r>
            <a:endParaRPr lang="zh-TW" altLang="en-US" kern="0" dirty="0">
              <a:solidFill>
                <a:srgbClr val="00B0F0"/>
              </a:solidFill>
            </a:endParaRPr>
          </a:p>
        </p:txBody>
      </p:sp>
      <p:sp>
        <p:nvSpPr>
          <p:cNvPr id="13" name="內容版面配置區 2"/>
          <p:cNvSpPr txBox="1">
            <a:spLocks/>
          </p:cNvSpPr>
          <p:nvPr/>
        </p:nvSpPr>
        <p:spPr bwMode="auto">
          <a:xfrm>
            <a:off x="1164081" y="2814768"/>
            <a:ext cx="366007" cy="5633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1</a:t>
            </a:r>
            <a:endParaRPr lang="zh-TW" altLang="en-US" kern="0" dirty="0">
              <a:solidFill>
                <a:srgbClr val="00B0F0"/>
              </a:solidFill>
            </a:endParaRPr>
          </a:p>
        </p:txBody>
      </p:sp>
      <p:sp>
        <p:nvSpPr>
          <p:cNvPr id="14" name="內容版面配置區 2"/>
          <p:cNvSpPr txBox="1">
            <a:spLocks/>
          </p:cNvSpPr>
          <p:nvPr/>
        </p:nvSpPr>
        <p:spPr bwMode="auto">
          <a:xfrm>
            <a:off x="1223860" y="4761821"/>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2</a:t>
            </a:r>
            <a:endParaRPr lang="zh-TW" altLang="en-US" kern="0" dirty="0">
              <a:solidFill>
                <a:srgbClr val="00B0F0"/>
              </a:solidFill>
            </a:endParaRPr>
          </a:p>
        </p:txBody>
      </p:sp>
      <p:sp>
        <p:nvSpPr>
          <p:cNvPr id="15" name="內容版面配置區 2"/>
          <p:cNvSpPr txBox="1">
            <a:spLocks/>
          </p:cNvSpPr>
          <p:nvPr/>
        </p:nvSpPr>
        <p:spPr bwMode="auto">
          <a:xfrm>
            <a:off x="1854538" y="2814768"/>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3</a:t>
            </a:r>
            <a:endParaRPr lang="zh-TW" altLang="en-US" kern="0" dirty="0">
              <a:solidFill>
                <a:srgbClr val="00B0F0"/>
              </a:solidFill>
            </a:endParaRPr>
          </a:p>
        </p:txBody>
      </p:sp>
      <p:sp>
        <p:nvSpPr>
          <p:cNvPr id="16" name="內容版面配置區 2"/>
          <p:cNvSpPr txBox="1">
            <a:spLocks/>
          </p:cNvSpPr>
          <p:nvPr/>
        </p:nvSpPr>
        <p:spPr bwMode="auto">
          <a:xfrm>
            <a:off x="1836362" y="4749138"/>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4</a:t>
            </a:r>
            <a:endParaRPr lang="zh-TW" altLang="en-US" kern="0" dirty="0">
              <a:solidFill>
                <a:srgbClr val="00B0F0"/>
              </a:solidFill>
            </a:endParaRPr>
          </a:p>
        </p:txBody>
      </p:sp>
      <p:sp>
        <p:nvSpPr>
          <p:cNvPr id="17" name="內容版面配置區 2"/>
          <p:cNvSpPr txBox="1">
            <a:spLocks/>
          </p:cNvSpPr>
          <p:nvPr/>
        </p:nvSpPr>
        <p:spPr bwMode="auto">
          <a:xfrm>
            <a:off x="2621037" y="3655432"/>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5</a:t>
            </a:r>
            <a:endParaRPr lang="zh-TW" altLang="en-US" kern="0" dirty="0">
              <a:solidFill>
                <a:srgbClr val="00B0F0"/>
              </a:solidFill>
            </a:endParaRPr>
          </a:p>
        </p:txBody>
      </p:sp>
    </p:spTree>
    <p:extLst>
      <p:ext uri="{BB962C8B-B14F-4D97-AF65-F5344CB8AC3E}">
        <p14:creationId xmlns:p14="http://schemas.microsoft.com/office/powerpoint/2010/main" val="39919968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p:nvPr/>
        </p:nvPicPr>
        <p:blipFill rotWithShape="1">
          <a:blip r:embed="rId3"/>
          <a:srcRect l="15050" t="18714" r="50277" b="24500"/>
          <a:stretch/>
        </p:blipFill>
        <p:spPr bwMode="auto">
          <a:xfrm>
            <a:off x="269098" y="2612918"/>
            <a:ext cx="3833815" cy="3506593"/>
          </a:xfrm>
          <a:prstGeom prst="rect">
            <a:avLst/>
          </a:prstGeom>
          <a:ln>
            <a:noFill/>
          </a:ln>
          <a:extLst>
            <a:ext uri="{53640926-AAD7-44D8-BBD7-CCE9431645EC}">
              <a14:shadowObscured xmlns:a14="http://schemas.microsoft.com/office/drawing/2010/main"/>
            </a:ext>
          </a:extLst>
        </p:spPr>
      </p:pic>
      <p:sp>
        <p:nvSpPr>
          <p:cNvPr id="2" name="標題 1"/>
          <p:cNvSpPr>
            <a:spLocks noGrp="1"/>
          </p:cNvSpPr>
          <p:nvPr>
            <p:ph type="title"/>
          </p:nvPr>
        </p:nvSpPr>
        <p:spPr/>
        <p:txBody>
          <a:bodyPr/>
          <a:lstStyle/>
          <a:p>
            <a:r>
              <a:rPr lang="en-US" altLang="zh-TW" b="1" dirty="0" smtClean="0"/>
              <a:t>Step4</a:t>
            </a:r>
            <a:r>
              <a:rPr lang="zh-TW" altLang="en-US" b="1" dirty="0" smtClean="0"/>
              <a:t> 執行</a:t>
            </a:r>
            <a:r>
              <a:rPr lang="en-US" altLang="zh-TW" b="1" dirty="0" err="1" smtClean="0"/>
              <a:t>Dijkstra</a:t>
            </a:r>
            <a:r>
              <a:rPr lang="zh-TW" altLang="en-US" b="1" dirty="0" smtClean="0"/>
              <a:t>演算法</a:t>
            </a:r>
            <a:endParaRPr lang="zh-TW" altLang="en-US" b="1" dirty="0"/>
          </a:p>
        </p:txBody>
      </p:sp>
      <p:sp>
        <p:nvSpPr>
          <p:cNvPr id="3" name="內容版面配置區 2"/>
          <p:cNvSpPr>
            <a:spLocks noGrp="1"/>
          </p:cNvSpPr>
          <p:nvPr>
            <p:ph idx="1"/>
          </p:nvPr>
        </p:nvSpPr>
        <p:spPr>
          <a:xfrm>
            <a:off x="827088" y="1196974"/>
            <a:ext cx="7808912" cy="1494699"/>
          </a:xfrm>
        </p:spPr>
        <p:txBody>
          <a:bodyPr/>
          <a:lstStyle/>
          <a:p>
            <a:r>
              <a:rPr lang="zh-TW" altLang="en-US" dirty="0" smtClean="0"/>
              <a:t>最後，</a:t>
            </a:r>
            <a:r>
              <a:rPr lang="zh-TW" altLang="en-US" dirty="0"/>
              <a:t>透過</a:t>
            </a:r>
            <a:r>
              <a:rPr lang="en-US" altLang="zh-TW" dirty="0" err="1"/>
              <a:t>Dijkstra</a:t>
            </a:r>
            <a:r>
              <a:rPr lang="zh-TW" altLang="en-US" dirty="0" smtClean="0"/>
              <a:t>演算法找出相鄰表內的路徑</a:t>
            </a:r>
            <a:r>
              <a:rPr lang="zh-TW" altLang="en-US" dirty="0"/>
              <a:t>，我們可以得到避開淹水</a:t>
            </a:r>
            <a:r>
              <a:rPr lang="zh-TW" altLang="en-US" dirty="0" smtClean="0"/>
              <a:t>路徑</a:t>
            </a:r>
            <a:r>
              <a:rPr lang="en-US" altLang="zh-TW" dirty="0" smtClean="0"/>
              <a:t>P</a:t>
            </a:r>
            <a:r>
              <a:rPr lang="en-US" altLang="zh-TW" sz="1800" dirty="0" smtClean="0"/>
              <a:t>0,5</a:t>
            </a:r>
            <a:r>
              <a:rPr lang="en-US" altLang="zh-TW" dirty="0" smtClean="0"/>
              <a:t> </a:t>
            </a:r>
            <a:r>
              <a:rPr lang="en-US" altLang="zh-TW" dirty="0"/>
              <a:t>= V0</a:t>
            </a:r>
            <a:r>
              <a:rPr lang="zh-TW" altLang="zh-TW" dirty="0"/>
              <a:t>→</a:t>
            </a:r>
            <a:r>
              <a:rPr lang="en-US" altLang="zh-TW" dirty="0"/>
              <a:t>V2</a:t>
            </a:r>
            <a:endParaRPr lang="en-US" altLang="zh-TW" dirty="0" smtClean="0"/>
          </a:p>
          <a:p>
            <a:pPr marL="0" indent="0">
              <a:buNone/>
            </a:pPr>
            <a:r>
              <a:rPr lang="zh-TW" altLang="en-US" dirty="0" smtClean="0"/>
              <a:t>                                                     </a:t>
            </a:r>
            <a:r>
              <a:rPr lang="zh-TW" altLang="zh-TW" dirty="0" smtClean="0"/>
              <a:t>→</a:t>
            </a:r>
            <a:r>
              <a:rPr lang="en-US" altLang="zh-TW" dirty="0"/>
              <a:t>V4</a:t>
            </a:r>
            <a:r>
              <a:rPr lang="zh-TW" altLang="zh-TW" dirty="0"/>
              <a:t>→</a:t>
            </a:r>
            <a:r>
              <a:rPr lang="en-US" altLang="zh-TW" dirty="0"/>
              <a:t>V5</a:t>
            </a:r>
            <a:endParaRPr lang="zh-TW" altLang="en-US" dirty="0"/>
          </a:p>
          <a:p>
            <a:endParaRPr lang="en-US" altLang="zh-TW"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24</a:t>
            </a:fld>
            <a:endParaRPr lang="en-US" altLang="zh-TW" dirty="0"/>
          </a:p>
        </p:txBody>
      </p:sp>
      <p:sp>
        <p:nvSpPr>
          <p:cNvPr id="11" name="內容版面配置區 2"/>
          <p:cNvSpPr txBox="1">
            <a:spLocks/>
          </p:cNvSpPr>
          <p:nvPr/>
        </p:nvSpPr>
        <p:spPr bwMode="auto">
          <a:xfrm>
            <a:off x="780822" y="4155186"/>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0</a:t>
            </a:r>
            <a:endParaRPr lang="zh-TW" altLang="en-US" kern="0" dirty="0">
              <a:solidFill>
                <a:srgbClr val="00B0F0"/>
              </a:solidFill>
            </a:endParaRPr>
          </a:p>
        </p:txBody>
      </p:sp>
      <p:sp>
        <p:nvSpPr>
          <p:cNvPr id="12" name="內容版面配置區 2"/>
          <p:cNvSpPr txBox="1">
            <a:spLocks/>
          </p:cNvSpPr>
          <p:nvPr/>
        </p:nvSpPr>
        <p:spPr bwMode="auto">
          <a:xfrm>
            <a:off x="1807819" y="3187351"/>
            <a:ext cx="366007" cy="5633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1</a:t>
            </a:r>
            <a:endParaRPr lang="zh-TW" altLang="en-US" kern="0" dirty="0">
              <a:solidFill>
                <a:srgbClr val="00B0F0"/>
              </a:solidFill>
            </a:endParaRPr>
          </a:p>
        </p:txBody>
      </p:sp>
      <p:sp>
        <p:nvSpPr>
          <p:cNvPr id="13" name="內容版面配置區 2"/>
          <p:cNvSpPr txBox="1">
            <a:spLocks/>
          </p:cNvSpPr>
          <p:nvPr/>
        </p:nvSpPr>
        <p:spPr bwMode="auto">
          <a:xfrm>
            <a:off x="1832334" y="5520332"/>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2</a:t>
            </a:r>
            <a:endParaRPr lang="zh-TW" altLang="en-US" kern="0" dirty="0">
              <a:solidFill>
                <a:srgbClr val="00B0F0"/>
              </a:solidFill>
            </a:endParaRPr>
          </a:p>
        </p:txBody>
      </p:sp>
      <p:sp>
        <p:nvSpPr>
          <p:cNvPr id="14" name="內容版面配置區 2"/>
          <p:cNvSpPr txBox="1">
            <a:spLocks/>
          </p:cNvSpPr>
          <p:nvPr/>
        </p:nvSpPr>
        <p:spPr bwMode="auto">
          <a:xfrm>
            <a:off x="2621037" y="3212334"/>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3</a:t>
            </a:r>
            <a:endParaRPr lang="zh-TW" altLang="en-US" kern="0" dirty="0">
              <a:solidFill>
                <a:srgbClr val="00B0F0"/>
              </a:solidFill>
            </a:endParaRPr>
          </a:p>
        </p:txBody>
      </p:sp>
      <p:sp>
        <p:nvSpPr>
          <p:cNvPr id="15" name="內容版面配置區 2"/>
          <p:cNvSpPr txBox="1">
            <a:spLocks/>
          </p:cNvSpPr>
          <p:nvPr/>
        </p:nvSpPr>
        <p:spPr bwMode="auto">
          <a:xfrm>
            <a:off x="2621037" y="5543447"/>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4</a:t>
            </a:r>
            <a:endParaRPr lang="zh-TW" altLang="en-US" kern="0" dirty="0">
              <a:solidFill>
                <a:srgbClr val="00B0F0"/>
              </a:solidFill>
            </a:endParaRPr>
          </a:p>
        </p:txBody>
      </p:sp>
      <p:sp>
        <p:nvSpPr>
          <p:cNvPr id="16" name="內容版面配置區 2"/>
          <p:cNvSpPr txBox="1">
            <a:spLocks/>
          </p:cNvSpPr>
          <p:nvPr/>
        </p:nvSpPr>
        <p:spPr bwMode="auto">
          <a:xfrm>
            <a:off x="3660571" y="4155186"/>
            <a:ext cx="396726"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solidFill>
                  <a:srgbClr val="00B0F0"/>
                </a:solidFill>
              </a:rPr>
              <a:t>5</a:t>
            </a:r>
            <a:endParaRPr lang="zh-TW" altLang="en-US" kern="0" dirty="0">
              <a:solidFill>
                <a:srgbClr val="00B0F0"/>
              </a:solidFill>
            </a:endParaRPr>
          </a:p>
        </p:txBody>
      </p:sp>
      <p:graphicFrame>
        <p:nvGraphicFramePr>
          <p:cNvPr id="18" name="表格 17"/>
          <p:cNvGraphicFramePr>
            <a:graphicFrameLocks noGrp="1"/>
          </p:cNvGraphicFramePr>
          <p:nvPr>
            <p:extLst>
              <p:ext uri="{D42A27DB-BD31-4B8C-83A1-F6EECF244321}">
                <p14:modId xmlns:p14="http://schemas.microsoft.com/office/powerpoint/2010/main" val="801994705"/>
              </p:ext>
            </p:extLst>
          </p:nvPr>
        </p:nvGraphicFramePr>
        <p:xfrm>
          <a:off x="4211960" y="3615126"/>
          <a:ext cx="4639698" cy="1080120"/>
        </p:xfrm>
        <a:graphic>
          <a:graphicData uri="http://schemas.openxmlformats.org/drawingml/2006/table">
            <a:tbl>
              <a:tblPr firstRow="1" firstCol="1" bandRow="1">
                <a:tableStyleId>{5C22544A-7EE6-4342-B048-85BDC9FD1C3A}</a:tableStyleId>
              </a:tblPr>
              <a:tblGrid>
                <a:gridCol w="678180"/>
                <a:gridCol w="2049145"/>
                <a:gridCol w="1912373"/>
              </a:tblGrid>
              <a:tr h="360040">
                <a:tc>
                  <a:txBody>
                    <a:bodyPr/>
                    <a:lstStyle/>
                    <a:p>
                      <a:pPr algn="ctr">
                        <a:spcAft>
                          <a:spcPts val="0"/>
                        </a:spcAft>
                      </a:pPr>
                      <a:r>
                        <a:rPr lang="zh-TW" sz="1600" kern="100" dirty="0">
                          <a:solidFill>
                            <a:schemeClr val="tx1"/>
                          </a:solidFill>
                          <a:effectLst/>
                        </a:rPr>
                        <a:t>組合</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zh-TW" sz="1600" kern="100" dirty="0">
                          <a:solidFill>
                            <a:schemeClr val="tx1"/>
                          </a:solidFill>
                          <a:effectLst/>
                        </a:rPr>
                        <a:t>路</a:t>
                      </a:r>
                      <a:r>
                        <a:rPr lang="en-US" sz="1600" kern="100" dirty="0">
                          <a:solidFill>
                            <a:schemeClr val="tx1"/>
                          </a:solidFill>
                          <a:effectLst/>
                        </a:rPr>
                        <a:t>  </a:t>
                      </a:r>
                      <a:r>
                        <a:rPr lang="zh-TW" sz="1600" kern="100" dirty="0">
                          <a:solidFill>
                            <a:schemeClr val="tx1"/>
                          </a:solidFill>
                          <a:effectLst/>
                        </a:rPr>
                        <a:t>徑</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zh-TW" sz="1600" kern="100">
                          <a:solidFill>
                            <a:schemeClr val="tx1"/>
                          </a:solidFill>
                          <a:effectLst/>
                        </a:rPr>
                        <a:t>距 離</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60040">
                <a:tc>
                  <a:txBody>
                    <a:bodyPr/>
                    <a:lstStyle/>
                    <a:p>
                      <a:pPr algn="ctr">
                        <a:spcAft>
                          <a:spcPts val="0"/>
                        </a:spcAft>
                      </a:pPr>
                      <a:r>
                        <a:rPr lang="en-US" sz="1600" kern="100">
                          <a:solidFill>
                            <a:schemeClr val="tx1"/>
                          </a:solidFill>
                          <a:effectLst/>
                        </a:rPr>
                        <a:t>1</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V0</a:t>
                      </a:r>
                      <a:r>
                        <a:rPr lang="zh-TW" sz="1600" kern="100">
                          <a:solidFill>
                            <a:schemeClr val="tx1"/>
                          </a:solidFill>
                          <a:effectLst/>
                        </a:rPr>
                        <a:t>→</a:t>
                      </a:r>
                      <a:r>
                        <a:rPr lang="en-US" sz="1600" kern="100">
                          <a:solidFill>
                            <a:schemeClr val="tx1"/>
                          </a:solidFill>
                          <a:effectLst/>
                        </a:rPr>
                        <a:t>V1</a:t>
                      </a:r>
                      <a:r>
                        <a:rPr lang="zh-TW" sz="1600" kern="100">
                          <a:solidFill>
                            <a:schemeClr val="tx1"/>
                          </a:solidFill>
                          <a:effectLst/>
                        </a:rPr>
                        <a:t>→</a:t>
                      </a:r>
                      <a:r>
                        <a:rPr lang="en-US" sz="1600" kern="100">
                          <a:solidFill>
                            <a:schemeClr val="tx1"/>
                          </a:solidFill>
                          <a:effectLst/>
                        </a:rPr>
                        <a:t>V3</a:t>
                      </a:r>
                      <a:r>
                        <a:rPr lang="zh-TW" sz="1600" kern="100">
                          <a:solidFill>
                            <a:schemeClr val="tx1"/>
                          </a:solidFill>
                          <a:effectLst/>
                        </a:rPr>
                        <a:t>→</a:t>
                      </a:r>
                      <a:r>
                        <a:rPr lang="en-US" sz="1600" kern="100">
                          <a:solidFill>
                            <a:schemeClr val="tx1"/>
                          </a:solidFill>
                          <a:effectLst/>
                        </a:rPr>
                        <a:t>V5</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29</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60040">
                <a:tc>
                  <a:txBody>
                    <a:bodyPr/>
                    <a:lstStyle/>
                    <a:p>
                      <a:pPr algn="ctr">
                        <a:spcAft>
                          <a:spcPts val="0"/>
                        </a:spcAft>
                      </a:pPr>
                      <a:r>
                        <a:rPr lang="en-US" sz="1600" kern="100">
                          <a:solidFill>
                            <a:schemeClr val="tx1"/>
                          </a:solidFill>
                          <a:effectLst/>
                        </a:rPr>
                        <a:t>2</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V0</a:t>
                      </a:r>
                      <a:r>
                        <a:rPr lang="zh-TW" sz="1600" kern="100">
                          <a:solidFill>
                            <a:schemeClr val="tx1"/>
                          </a:solidFill>
                          <a:effectLst/>
                        </a:rPr>
                        <a:t>→</a:t>
                      </a:r>
                      <a:r>
                        <a:rPr lang="en-US" sz="1600" kern="100">
                          <a:solidFill>
                            <a:schemeClr val="tx1"/>
                          </a:solidFill>
                          <a:effectLst/>
                        </a:rPr>
                        <a:t>V2</a:t>
                      </a:r>
                      <a:r>
                        <a:rPr lang="zh-TW" sz="1600" kern="100">
                          <a:solidFill>
                            <a:schemeClr val="tx1"/>
                          </a:solidFill>
                          <a:effectLst/>
                        </a:rPr>
                        <a:t>→</a:t>
                      </a:r>
                      <a:r>
                        <a:rPr lang="en-US" sz="1600" kern="100">
                          <a:solidFill>
                            <a:schemeClr val="tx1"/>
                          </a:solidFill>
                          <a:effectLst/>
                        </a:rPr>
                        <a:t>V4</a:t>
                      </a:r>
                      <a:r>
                        <a:rPr lang="zh-TW" sz="1600" kern="100">
                          <a:solidFill>
                            <a:schemeClr val="tx1"/>
                          </a:solidFill>
                          <a:effectLst/>
                        </a:rPr>
                        <a:t>→</a:t>
                      </a:r>
                      <a:r>
                        <a:rPr lang="en-US" sz="1600" kern="100">
                          <a:solidFill>
                            <a:schemeClr val="tx1"/>
                          </a:solidFill>
                          <a:effectLst/>
                        </a:rPr>
                        <a:t>V5</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27</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bl>
          </a:graphicData>
        </a:graphic>
      </p:graphicFrame>
      <p:sp>
        <p:nvSpPr>
          <p:cNvPr id="19" name="矩形 18"/>
          <p:cNvSpPr/>
          <p:nvPr/>
        </p:nvSpPr>
        <p:spPr bwMode="auto">
          <a:xfrm>
            <a:off x="4102913" y="4285277"/>
            <a:ext cx="4855731" cy="432048"/>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none" strike="noStrike" cap="none" normalizeH="0" baseline="0" smtClean="0">
              <a:ln>
                <a:noFill/>
              </a:ln>
              <a:solidFill>
                <a:schemeClr val="tx1"/>
              </a:solidFill>
              <a:effectLst/>
              <a:latin typeface="Tahoma" pitchFamily="34" charset="0"/>
              <a:ea typeface="新細明體" pitchFamily="18" charset="-120"/>
            </a:endParaRPr>
          </a:p>
        </p:txBody>
      </p:sp>
    </p:spTree>
    <p:extLst>
      <p:ext uri="{BB962C8B-B14F-4D97-AF65-F5344CB8AC3E}">
        <p14:creationId xmlns:p14="http://schemas.microsoft.com/office/powerpoint/2010/main" val="52938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Step5 </a:t>
            </a:r>
            <a:r>
              <a:rPr lang="zh-TW" altLang="en-US" b="1" dirty="0" smtClean="0"/>
              <a:t>顯示</a:t>
            </a:r>
            <a:r>
              <a:rPr lang="zh-TW" altLang="en-US" b="1" dirty="0"/>
              <a:t>畫面</a:t>
            </a:r>
          </a:p>
        </p:txBody>
      </p:sp>
      <p:sp>
        <p:nvSpPr>
          <p:cNvPr id="3" name="內容版面配置區 2"/>
          <p:cNvSpPr>
            <a:spLocks noGrp="1"/>
          </p:cNvSpPr>
          <p:nvPr>
            <p:ph idx="1"/>
          </p:nvPr>
        </p:nvSpPr>
        <p:spPr>
          <a:xfrm>
            <a:off x="467543" y="1273291"/>
            <a:ext cx="8476431" cy="4953000"/>
          </a:xfrm>
        </p:spPr>
        <p:txBody>
          <a:bodyPr/>
          <a:lstStyle/>
          <a:p>
            <a:r>
              <a:rPr lang="en-US" altLang="zh-TW" sz="2400" dirty="0" smtClean="0"/>
              <a:t>Baseline</a:t>
            </a:r>
            <a:r>
              <a:rPr lang="zh-TW" altLang="en-US" sz="2400" dirty="0" smtClean="0"/>
              <a:t>方法最後輸出路徑的顯示畫面如下。</a:t>
            </a:r>
            <a:endParaRPr lang="en-US" altLang="zh-TW" sz="2400" dirty="0" smtClean="0"/>
          </a:p>
          <a:p>
            <a:endParaRPr lang="en-US" altLang="zh-TW" sz="2400" dirty="0"/>
          </a:p>
          <a:p>
            <a:endParaRPr lang="en-US" altLang="zh-TW" sz="2400" dirty="0" smtClean="0"/>
          </a:p>
          <a:p>
            <a:endParaRPr lang="en-US" altLang="zh-TW" sz="2400" dirty="0" smtClean="0"/>
          </a:p>
          <a:p>
            <a:endParaRPr lang="en-US" altLang="zh-TW" sz="2400" dirty="0" smtClean="0"/>
          </a:p>
          <a:p>
            <a:endParaRPr lang="en-US" altLang="zh-TW" sz="2400" dirty="0"/>
          </a:p>
          <a:p>
            <a:r>
              <a:rPr lang="zh-TW" altLang="en-US" sz="2400" dirty="0" smtClean="0"/>
              <a:t>而下圖為不考慮淹水區域，僅執行</a:t>
            </a:r>
            <a:r>
              <a:rPr lang="en-US" altLang="zh-TW" sz="2400" dirty="0" err="1" smtClean="0"/>
              <a:t>Dijkstra</a:t>
            </a:r>
            <a:r>
              <a:rPr lang="zh-TW" altLang="en-US" sz="2400" dirty="0" smtClean="0"/>
              <a:t>的畫面。</a:t>
            </a:r>
            <a:endParaRPr lang="en-US" altLang="zh-TW" sz="2400"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25</a:t>
            </a:fld>
            <a:endParaRPr lang="en-US" altLang="zh-TW" dirty="0"/>
          </a:p>
        </p:txBody>
      </p:sp>
      <p:pic>
        <p:nvPicPr>
          <p:cNvPr id="7" name="圖片 6"/>
          <p:cNvPicPr/>
          <p:nvPr/>
        </p:nvPicPr>
        <p:blipFill rotWithShape="1">
          <a:blip r:embed="rId3"/>
          <a:srcRect l="7827" t="42047" r="12715" b="3121"/>
          <a:stretch/>
        </p:blipFill>
        <p:spPr bwMode="auto">
          <a:xfrm>
            <a:off x="2267744" y="4433631"/>
            <a:ext cx="4512310" cy="1729740"/>
          </a:xfrm>
          <a:prstGeom prst="rect">
            <a:avLst/>
          </a:prstGeom>
          <a:ln>
            <a:noFill/>
          </a:ln>
          <a:extLst>
            <a:ext uri="{53640926-AAD7-44D8-BBD7-CCE9431645EC}">
              <a14:shadowObscured xmlns:a14="http://schemas.microsoft.com/office/drawing/2010/main"/>
            </a:ext>
          </a:extLst>
        </p:spPr>
      </p:pic>
      <p:pic>
        <p:nvPicPr>
          <p:cNvPr id="8" name="圖片 7"/>
          <p:cNvPicPr/>
          <p:nvPr/>
        </p:nvPicPr>
        <p:blipFill rotWithShape="1">
          <a:blip r:embed="rId4"/>
          <a:srcRect l="11919" t="22974" r="5971" b="3121"/>
          <a:stretch/>
        </p:blipFill>
        <p:spPr bwMode="auto">
          <a:xfrm>
            <a:off x="2555776" y="1844824"/>
            <a:ext cx="4089648" cy="20448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5985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47554" y="2708920"/>
            <a:ext cx="3277046" cy="784225"/>
          </a:xfrm>
        </p:spPr>
        <p:txBody>
          <a:bodyPr/>
          <a:lstStyle/>
          <a:p>
            <a:r>
              <a:rPr lang="en-US" altLang="zh-TW" dirty="0" smtClean="0"/>
              <a:t>Cloud </a:t>
            </a:r>
            <a:r>
              <a:rPr lang="zh-TW" altLang="en-US" dirty="0" smtClean="0"/>
              <a:t>方法</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26</a:t>
            </a:fld>
            <a:endParaRPr lang="en-US" altLang="zh-TW" dirty="0"/>
          </a:p>
        </p:txBody>
      </p:sp>
    </p:spTree>
    <p:extLst>
      <p:ext uri="{BB962C8B-B14F-4D97-AF65-F5344CB8AC3E}">
        <p14:creationId xmlns:p14="http://schemas.microsoft.com/office/powerpoint/2010/main" val="2578500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架構</a:t>
            </a:r>
            <a:endParaRPr lang="zh-TW" altLang="en-US" b="1" dirty="0"/>
          </a:p>
        </p:txBody>
      </p:sp>
      <p:sp>
        <p:nvSpPr>
          <p:cNvPr id="3" name="內容版面配置區 2"/>
          <p:cNvSpPr>
            <a:spLocks noGrp="1"/>
          </p:cNvSpPr>
          <p:nvPr>
            <p:ph idx="1"/>
          </p:nvPr>
        </p:nvSpPr>
        <p:spPr/>
        <p:txBody>
          <a:bodyPr/>
          <a:lstStyle/>
          <a:p>
            <a:r>
              <a:rPr lang="zh-TW" altLang="en-US" dirty="0" smtClean="0"/>
              <a:t>利用</a:t>
            </a:r>
            <a:r>
              <a:rPr lang="en-US" altLang="zh-TW" dirty="0" err="1" smtClean="0"/>
              <a:t>GoogleMaps</a:t>
            </a:r>
            <a:r>
              <a:rPr lang="zh-TW" altLang="en-US" dirty="0" smtClean="0"/>
              <a:t>、</a:t>
            </a:r>
            <a:r>
              <a:rPr lang="en-US" altLang="zh-TW" dirty="0" smtClean="0"/>
              <a:t>RDB</a:t>
            </a:r>
            <a:r>
              <a:rPr lang="zh-TW" altLang="en-US" dirty="0" smtClean="0"/>
              <a:t>及</a:t>
            </a:r>
            <a:r>
              <a:rPr lang="en-US" altLang="zh-TW" dirty="0" smtClean="0"/>
              <a:t>GSP-DF</a:t>
            </a:r>
            <a:r>
              <a:rPr lang="zh-TW" altLang="zh-TW" dirty="0" smtClean="0"/>
              <a:t>演算法</a:t>
            </a:r>
            <a:r>
              <a:rPr lang="zh-TW" altLang="en-US" dirty="0"/>
              <a:t>，解決淹水時的路徑規劃問題。</a:t>
            </a:r>
            <a:endParaRPr lang="en-US" altLang="zh-TW" dirty="0"/>
          </a:p>
          <a:p>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27</a:t>
            </a:fld>
            <a:endParaRPr lang="en-US" altLang="zh-TW" dirty="0"/>
          </a:p>
        </p:txBody>
      </p:sp>
      <p:sp>
        <p:nvSpPr>
          <p:cNvPr id="7" name="內容版面配置區 2"/>
          <p:cNvSpPr txBox="1">
            <a:spLocks/>
          </p:cNvSpPr>
          <p:nvPr/>
        </p:nvSpPr>
        <p:spPr bwMode="auto">
          <a:xfrm>
            <a:off x="2411760" y="2314665"/>
            <a:ext cx="4536504" cy="4259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sz="1800" kern="0" dirty="0" smtClean="0"/>
              <a:t>Step1.</a:t>
            </a:r>
            <a:r>
              <a:rPr lang="zh-TW" altLang="en-US" sz="1800" kern="0" dirty="0"/>
              <a:t>接受輸入查詢與</a:t>
            </a:r>
            <a:r>
              <a:rPr lang="zh-TW" altLang="en-US" sz="1800" kern="0" dirty="0" smtClean="0"/>
              <a:t>資料</a:t>
            </a:r>
            <a:r>
              <a:rPr lang="en-US" altLang="zh-TW" sz="1800" kern="0" dirty="0" smtClean="0"/>
              <a:t>(</a:t>
            </a:r>
            <a:r>
              <a:rPr lang="zh-TW" altLang="en-US" sz="1800" kern="0" dirty="0" smtClean="0"/>
              <a:t>同</a:t>
            </a:r>
            <a:r>
              <a:rPr lang="en-US" altLang="zh-TW" sz="1800" kern="0" dirty="0" smtClean="0"/>
              <a:t>Baseline)</a:t>
            </a:r>
          </a:p>
          <a:p>
            <a:pPr marL="0" indent="0">
              <a:buNone/>
            </a:pPr>
            <a:r>
              <a:rPr lang="en-US" altLang="zh-TW" sz="1800" kern="0" dirty="0" smtClean="0"/>
              <a:t>	</a:t>
            </a:r>
            <a:r>
              <a:rPr lang="zh-TW" altLang="en-US" sz="1800" kern="0" dirty="0" smtClean="0"/>
              <a:t>↓</a:t>
            </a:r>
            <a:endParaRPr lang="en-US" altLang="zh-TW" sz="1800" kern="0" dirty="0" smtClean="0"/>
          </a:p>
          <a:p>
            <a:pPr marL="0" indent="0">
              <a:buNone/>
            </a:pPr>
            <a:r>
              <a:rPr lang="en-US" altLang="zh-TW" sz="1800" kern="0" dirty="0" smtClean="0"/>
              <a:t>Step2.</a:t>
            </a:r>
            <a:r>
              <a:rPr lang="zh-TW" altLang="en-US" sz="1800" kern="0" dirty="0" smtClean="0"/>
              <a:t>執行雲端路徑服務模組</a:t>
            </a:r>
            <a:r>
              <a:rPr lang="en-US" altLang="zh-TW" sz="1800" kern="0" dirty="0" smtClean="0"/>
              <a:t>(</a:t>
            </a:r>
            <a:r>
              <a:rPr lang="zh-TW" altLang="en-US" sz="1800" kern="0" dirty="0" smtClean="0"/>
              <a:t>取得</a:t>
            </a:r>
            <a:r>
              <a:rPr lang="en-US" altLang="zh-TW" sz="1800" kern="0" dirty="0" smtClean="0"/>
              <a:t>GMSP)</a:t>
            </a:r>
          </a:p>
          <a:p>
            <a:pPr marL="0" indent="0">
              <a:buNone/>
            </a:pPr>
            <a:r>
              <a:rPr lang="zh-TW" altLang="en-US" sz="1800" kern="0" dirty="0" smtClean="0"/>
              <a:t> </a:t>
            </a:r>
            <a:r>
              <a:rPr lang="en-US" altLang="zh-TW" sz="1800" kern="0" dirty="0" smtClean="0"/>
              <a:t>	</a:t>
            </a:r>
            <a:r>
              <a:rPr lang="zh-TW" altLang="en-US" sz="1800" kern="0" dirty="0" smtClean="0"/>
              <a:t>↓</a:t>
            </a:r>
            <a:endParaRPr lang="en-US" altLang="zh-TW" sz="1800" kern="0" dirty="0" smtClean="0"/>
          </a:p>
          <a:p>
            <a:pPr marL="0" indent="0">
              <a:buNone/>
            </a:pPr>
            <a:r>
              <a:rPr lang="en-US" altLang="zh-TW" sz="1800" kern="0" dirty="0" smtClean="0"/>
              <a:t>Step3.</a:t>
            </a:r>
            <a:r>
              <a:rPr lang="zh-TW" altLang="en-US" sz="1800" kern="0" dirty="0"/>
              <a:t>進行</a:t>
            </a:r>
            <a:r>
              <a:rPr lang="en-US" altLang="zh-TW" sz="1800" kern="0" dirty="0"/>
              <a:t>Spatial </a:t>
            </a:r>
            <a:r>
              <a:rPr lang="en-US" altLang="zh-TW" sz="1800" kern="0" dirty="0" err="1" smtClean="0"/>
              <a:t>Jion</a:t>
            </a:r>
            <a:r>
              <a:rPr lang="zh-TW" altLang="en-US" sz="1800" kern="0" dirty="0" smtClean="0"/>
              <a:t> </a:t>
            </a:r>
            <a:r>
              <a:rPr lang="en-US" altLang="zh-TW" sz="1800" kern="0" dirty="0"/>
              <a:t>(</a:t>
            </a:r>
            <a:r>
              <a:rPr lang="zh-TW" altLang="en-US" sz="1800" kern="0" dirty="0"/>
              <a:t>同</a:t>
            </a:r>
            <a:r>
              <a:rPr lang="en-US" altLang="zh-TW" sz="1800" kern="0" dirty="0"/>
              <a:t>Baseline</a:t>
            </a:r>
            <a:r>
              <a:rPr lang="en-US" altLang="zh-TW" sz="1800" kern="0" dirty="0" smtClean="0"/>
              <a:t>)</a:t>
            </a:r>
            <a:endParaRPr lang="en-US" altLang="zh-TW" sz="1800" kern="0" dirty="0"/>
          </a:p>
          <a:p>
            <a:pPr marL="0" indent="0">
              <a:buNone/>
            </a:pPr>
            <a:r>
              <a:rPr lang="en-US" altLang="zh-TW" sz="1800" kern="0" dirty="0" smtClean="0"/>
              <a:t>	</a:t>
            </a:r>
            <a:r>
              <a:rPr lang="zh-TW" altLang="en-US" sz="1800" kern="0" dirty="0" smtClean="0"/>
              <a:t>↓</a:t>
            </a:r>
            <a:endParaRPr lang="en-US" altLang="zh-TW" sz="1800" kern="0" dirty="0"/>
          </a:p>
          <a:p>
            <a:pPr marL="0" indent="0">
              <a:buNone/>
            </a:pPr>
            <a:r>
              <a:rPr lang="en-US" altLang="zh-TW" sz="1800" kern="0" dirty="0"/>
              <a:t>Step4</a:t>
            </a:r>
            <a:r>
              <a:rPr lang="en-US" altLang="zh-TW" sz="1800" kern="0" dirty="0" smtClean="0"/>
              <a:t>.</a:t>
            </a:r>
            <a:r>
              <a:rPr lang="zh-TW" altLang="en-US" sz="1800" kern="0" dirty="0" smtClean="0"/>
              <a:t>執行替代節點篩選模組</a:t>
            </a:r>
            <a:endParaRPr lang="en-US" altLang="zh-TW" sz="1800" kern="0" dirty="0" smtClean="0"/>
          </a:p>
          <a:p>
            <a:pPr marL="0" indent="0">
              <a:buNone/>
            </a:pPr>
            <a:r>
              <a:rPr lang="en-US" altLang="zh-TW" sz="1800" kern="0" dirty="0" smtClean="0"/>
              <a:t>	</a:t>
            </a:r>
            <a:r>
              <a:rPr lang="zh-TW" altLang="en-US" sz="1800" kern="0" dirty="0" smtClean="0"/>
              <a:t>↓</a:t>
            </a:r>
            <a:endParaRPr lang="en-US" altLang="zh-TW" sz="1800" kern="0" dirty="0"/>
          </a:p>
          <a:p>
            <a:pPr marL="0" indent="0">
              <a:buNone/>
            </a:pPr>
            <a:r>
              <a:rPr lang="en-US" altLang="zh-TW" sz="1800" kern="0" dirty="0" smtClean="0"/>
              <a:t>Step5.</a:t>
            </a:r>
            <a:r>
              <a:rPr lang="zh-TW" altLang="en-US" sz="1800" kern="0" dirty="0" smtClean="0"/>
              <a:t>執行</a:t>
            </a:r>
            <a:r>
              <a:rPr lang="en-US" altLang="zh-TW" sz="1800" kern="0" dirty="0" smtClean="0"/>
              <a:t>GSP-DF</a:t>
            </a:r>
            <a:r>
              <a:rPr lang="zh-TW" altLang="en-US" sz="1800" kern="0" dirty="0" smtClean="0"/>
              <a:t>演算法</a:t>
            </a:r>
            <a:endParaRPr lang="en-US" altLang="zh-TW" sz="1800" kern="0" dirty="0" smtClean="0"/>
          </a:p>
          <a:p>
            <a:pPr marL="0" indent="0">
              <a:buNone/>
            </a:pPr>
            <a:r>
              <a:rPr lang="en-US" altLang="zh-TW" sz="1800" kern="0" dirty="0" smtClean="0"/>
              <a:t>	</a:t>
            </a:r>
            <a:r>
              <a:rPr lang="zh-TW" altLang="en-US" sz="1800" kern="0" dirty="0" smtClean="0"/>
              <a:t>↓</a:t>
            </a:r>
            <a:endParaRPr lang="en-US" altLang="zh-TW" sz="1800" kern="0" dirty="0"/>
          </a:p>
          <a:p>
            <a:pPr marL="0" indent="0">
              <a:buNone/>
            </a:pPr>
            <a:r>
              <a:rPr lang="en-US" altLang="zh-TW" sz="1800" kern="0" dirty="0"/>
              <a:t>Step6</a:t>
            </a:r>
            <a:r>
              <a:rPr lang="en-US" altLang="zh-TW" sz="1800" kern="0" dirty="0" smtClean="0"/>
              <a:t>.</a:t>
            </a:r>
            <a:r>
              <a:rPr lang="zh-TW" altLang="en-US" sz="1800" kern="0" dirty="0"/>
              <a:t>圖形化顯示路徑</a:t>
            </a:r>
            <a:r>
              <a:rPr lang="en-US" altLang="zh-TW" sz="1800" kern="0" dirty="0"/>
              <a:t>(</a:t>
            </a:r>
            <a:r>
              <a:rPr lang="en-US" altLang="zh-TW" sz="1800" kern="0" dirty="0" err="1"/>
              <a:t>ResultDisplay</a:t>
            </a:r>
            <a:r>
              <a:rPr lang="en-US" altLang="zh-TW" sz="1800" kern="0" dirty="0"/>
              <a:t>)</a:t>
            </a:r>
          </a:p>
        </p:txBody>
      </p:sp>
    </p:spTree>
    <p:extLst>
      <p:ext uri="{BB962C8B-B14F-4D97-AF65-F5344CB8AC3E}">
        <p14:creationId xmlns:p14="http://schemas.microsoft.com/office/powerpoint/2010/main" val="3211954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Step1 </a:t>
            </a:r>
            <a:r>
              <a:rPr lang="zh-TW" altLang="en-US" b="1" dirty="0" smtClean="0"/>
              <a:t>接收輸入查詢與資料</a:t>
            </a:r>
            <a:endParaRPr lang="zh-TW" altLang="en-US" b="1" dirty="0"/>
          </a:p>
        </p:txBody>
      </p:sp>
      <p:sp>
        <p:nvSpPr>
          <p:cNvPr id="3" name="內容版面配置區 2"/>
          <p:cNvSpPr>
            <a:spLocks noGrp="1"/>
          </p:cNvSpPr>
          <p:nvPr>
            <p:ph idx="1"/>
          </p:nvPr>
        </p:nvSpPr>
        <p:spPr>
          <a:xfrm>
            <a:off x="827088" y="1196975"/>
            <a:ext cx="7808912" cy="3312145"/>
          </a:xfrm>
        </p:spPr>
        <p:txBody>
          <a:bodyPr/>
          <a:lstStyle/>
          <a:p>
            <a:r>
              <a:rPr lang="en-US" altLang="zh-TW" dirty="0" smtClean="0"/>
              <a:t>Query</a:t>
            </a:r>
            <a:r>
              <a:rPr lang="zh-TW" altLang="en-US" dirty="0" smtClean="0"/>
              <a:t>：</a:t>
            </a:r>
            <a:endParaRPr lang="en-US" altLang="zh-TW" dirty="0"/>
          </a:p>
          <a:p>
            <a:pPr lvl="1"/>
            <a:r>
              <a:rPr lang="en-US" altLang="zh-TW" dirty="0"/>
              <a:t>Vs </a:t>
            </a:r>
            <a:r>
              <a:rPr lang="zh-TW" altLang="en-US" dirty="0"/>
              <a:t>代表起點的經緯度值。</a:t>
            </a:r>
            <a:endParaRPr lang="en-US" altLang="zh-TW" dirty="0"/>
          </a:p>
          <a:p>
            <a:pPr lvl="1"/>
            <a:r>
              <a:rPr lang="en-US" altLang="zh-TW" dirty="0" err="1"/>
              <a:t>Vt</a:t>
            </a:r>
            <a:r>
              <a:rPr lang="en-US" altLang="zh-TW" dirty="0"/>
              <a:t> </a:t>
            </a:r>
            <a:r>
              <a:rPr lang="zh-TW" altLang="en-US" dirty="0"/>
              <a:t>代表目的地的經緯度值</a:t>
            </a:r>
            <a:r>
              <a:rPr lang="zh-TW" altLang="en-US" dirty="0" smtClean="0"/>
              <a:t>。</a:t>
            </a:r>
            <a:endParaRPr lang="en-US" altLang="zh-TW" dirty="0" smtClean="0"/>
          </a:p>
          <a:p>
            <a:pPr lvl="1"/>
            <a:endParaRPr lang="en-US" altLang="zh-TW" dirty="0" smtClean="0"/>
          </a:p>
          <a:p>
            <a:r>
              <a:rPr lang="zh-TW" altLang="en-US" dirty="0"/>
              <a:t>淹水</a:t>
            </a:r>
            <a:r>
              <a:rPr lang="zh-TW" altLang="en-US" dirty="0" smtClean="0"/>
              <a:t>區域資料：</a:t>
            </a:r>
            <a:endParaRPr lang="en-US" altLang="zh-TW" dirty="0" smtClean="0"/>
          </a:p>
          <a:p>
            <a:pPr lvl="1"/>
            <a:r>
              <a:rPr lang="zh-TW" altLang="en-US" dirty="0" smtClean="0"/>
              <a:t>淹水區域：為一個</a:t>
            </a:r>
            <a:r>
              <a:rPr lang="en-US" altLang="zh-TW" dirty="0" err="1" smtClean="0"/>
              <a:t>textFile</a:t>
            </a:r>
            <a:r>
              <a:rPr lang="zh-TW" altLang="en-US" dirty="0" smtClean="0"/>
              <a:t>，其中一行代表一個淹水區域，而一個淹水區域有四個節點的經緯度。</a:t>
            </a:r>
            <a:endParaRPr lang="en-US" altLang="zh-TW"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28</a:t>
            </a:fld>
            <a:endParaRPr lang="en-US" altLang="zh-TW" dirty="0"/>
          </a:p>
        </p:txBody>
      </p:sp>
    </p:spTree>
    <p:extLst>
      <p:ext uri="{BB962C8B-B14F-4D97-AF65-F5344CB8AC3E}">
        <p14:creationId xmlns:p14="http://schemas.microsoft.com/office/powerpoint/2010/main" val="33690769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Step2.</a:t>
            </a:r>
            <a:r>
              <a:rPr lang="zh-TW" altLang="en-US" b="1" dirty="0" smtClean="0"/>
              <a:t>執行雲端</a:t>
            </a:r>
            <a:r>
              <a:rPr lang="zh-TW" altLang="en-US" b="1" dirty="0"/>
              <a:t>路徑服務</a:t>
            </a:r>
            <a:r>
              <a:rPr lang="zh-TW" altLang="en-US" b="1" dirty="0" smtClean="0"/>
              <a:t>模組</a:t>
            </a:r>
            <a:endParaRPr lang="zh-TW" altLang="en-US" b="1" dirty="0"/>
          </a:p>
        </p:txBody>
      </p:sp>
      <p:sp>
        <p:nvSpPr>
          <p:cNvPr id="3" name="內容版面配置區 2"/>
          <p:cNvSpPr>
            <a:spLocks noGrp="1"/>
          </p:cNvSpPr>
          <p:nvPr>
            <p:ph idx="1"/>
          </p:nvPr>
        </p:nvSpPr>
        <p:spPr>
          <a:xfrm>
            <a:off x="827088" y="1196975"/>
            <a:ext cx="7808912" cy="1823746"/>
          </a:xfrm>
        </p:spPr>
        <p:txBody>
          <a:bodyPr/>
          <a:lstStyle/>
          <a:p>
            <a:r>
              <a:rPr lang="zh-TW" altLang="en-US" dirty="0" smtClean="0"/>
              <a:t>使用</a:t>
            </a:r>
            <a:r>
              <a:rPr lang="en-US" altLang="zh-TW" dirty="0" err="1" smtClean="0"/>
              <a:t>GoogleMaps</a:t>
            </a:r>
            <a:r>
              <a:rPr lang="zh-TW" altLang="en-US" dirty="0" smtClean="0"/>
              <a:t>平台，輸入</a:t>
            </a:r>
            <a:r>
              <a:rPr lang="en-US" altLang="zh-TW" dirty="0" smtClean="0"/>
              <a:t>Vs</a:t>
            </a:r>
            <a:r>
              <a:rPr lang="zh-TW" altLang="zh-TW" dirty="0"/>
              <a:t>與</a:t>
            </a:r>
            <a:r>
              <a:rPr lang="en-US" altLang="zh-TW" dirty="0" err="1"/>
              <a:t>Vt</a:t>
            </a:r>
            <a:r>
              <a:rPr lang="zh-TW" altLang="zh-TW" dirty="0" smtClean="0"/>
              <a:t>節點</a:t>
            </a:r>
            <a:r>
              <a:rPr lang="zh-TW" altLang="en-US" dirty="0"/>
              <a:t>，取得兩點間的</a:t>
            </a:r>
            <a:r>
              <a:rPr lang="zh-TW" altLang="en-US" dirty="0" smtClean="0"/>
              <a:t>路徑</a:t>
            </a:r>
            <a:r>
              <a:rPr lang="en-US" altLang="zh-TW" dirty="0" smtClean="0"/>
              <a:t>(GMSP)</a:t>
            </a:r>
            <a:r>
              <a:rPr lang="zh-TW" altLang="en-US" dirty="0" smtClean="0"/>
              <a:t>。</a:t>
            </a:r>
            <a:r>
              <a:rPr lang="zh-TW" altLang="zh-TW" dirty="0" smtClean="0"/>
              <a:t>我們使用</a:t>
            </a:r>
            <a:r>
              <a:rPr lang="en-US" altLang="zh-TW" dirty="0" smtClean="0"/>
              <a:t>JavaScript </a:t>
            </a:r>
            <a:r>
              <a:rPr lang="zh-TW" altLang="en-US" dirty="0" smtClean="0"/>
              <a:t>版本</a:t>
            </a:r>
            <a:r>
              <a:rPr lang="en-US" altLang="zh-TW" dirty="0" smtClean="0"/>
              <a:t>API</a:t>
            </a:r>
            <a:r>
              <a:rPr lang="zh-TW" altLang="zh-TW" dirty="0"/>
              <a:t>進行查詢，交通工具選為開車</a:t>
            </a:r>
            <a:r>
              <a:rPr lang="en-US" altLang="zh-TW" dirty="0"/>
              <a:t>DRIVING</a:t>
            </a:r>
            <a:r>
              <a:rPr lang="zh-TW" altLang="zh-TW" dirty="0"/>
              <a:t>，程式片段如下：</a:t>
            </a:r>
          </a:p>
          <a:p>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29</a:t>
            </a:fld>
            <a:endParaRPr lang="en-US" altLang="zh-TW" dirty="0"/>
          </a:p>
        </p:txBody>
      </p:sp>
      <p:sp>
        <p:nvSpPr>
          <p:cNvPr id="7" name="矩形 6"/>
          <p:cNvSpPr/>
          <p:nvPr/>
        </p:nvSpPr>
        <p:spPr>
          <a:xfrm>
            <a:off x="1076412" y="3024148"/>
            <a:ext cx="7448376" cy="3785652"/>
          </a:xfrm>
          <a:prstGeom prst="rect">
            <a:avLst/>
          </a:prstGeom>
        </p:spPr>
        <p:txBody>
          <a:bodyPr wrap="square">
            <a:spAutoFit/>
          </a:bodyPr>
          <a:lstStyle/>
          <a:p>
            <a:pPr>
              <a:spcAft>
                <a:spcPts val="0"/>
              </a:spcAft>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&lt;script type="text/</a:t>
            </a:r>
            <a:r>
              <a:rPr lang="en-US" altLang="zh-TW" kern="100" dirty="0" err="1">
                <a:latin typeface="Times New Roman" panose="02020603050405020304" pitchFamily="18" charset="0"/>
                <a:ea typeface="標楷體" panose="03000509000000000000" pitchFamily="65" charset="-120"/>
                <a:cs typeface="Times New Roman" panose="02020603050405020304" pitchFamily="18" charset="0"/>
              </a:rPr>
              <a:t>javascript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kern="100" dirty="0" err="1">
                <a:latin typeface="Times New Roman" panose="02020603050405020304" pitchFamily="18" charset="0"/>
                <a:ea typeface="標楷體" panose="03000509000000000000" pitchFamily="65" charset="-120"/>
                <a:cs typeface="Times New Roman" panose="02020603050405020304" pitchFamily="18" charset="0"/>
              </a:rPr>
              <a:t>src</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="http://maps.google.com/maps/</a:t>
            </a:r>
            <a:r>
              <a:rPr lang="en-US" altLang="zh-TW" kern="100" dirty="0" err="1">
                <a:latin typeface="Times New Roman" panose="02020603050405020304" pitchFamily="18" charset="0"/>
                <a:ea typeface="標楷體" panose="03000509000000000000" pitchFamily="65" charset="-120"/>
                <a:cs typeface="Times New Roman" panose="02020603050405020304" pitchFamily="18" charset="0"/>
              </a:rPr>
              <a:t>api</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err="1">
                <a:latin typeface="Times New Roman" panose="02020603050405020304" pitchFamily="18" charset="0"/>
                <a:ea typeface="標楷體" panose="03000509000000000000" pitchFamily="65" charset="-120"/>
                <a:cs typeface="Times New Roman" panose="02020603050405020304" pitchFamily="18" charset="0"/>
              </a:rPr>
              <a:t>js?sensor</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=false</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"&gt;</a:t>
            </a:r>
          </a:p>
          <a:p>
            <a:pPr>
              <a:spcAft>
                <a:spcPts val="0"/>
              </a:spcAft>
            </a:pPr>
            <a:r>
              <a:rPr lang="en-US" altLang="zh-TW" kern="100" dirty="0" err="1" smtClean="0">
                <a:latin typeface="Times New Roman" panose="02020603050405020304" pitchFamily="18" charset="0"/>
                <a:ea typeface="標楷體" panose="03000509000000000000" pitchFamily="65" charset="-120"/>
                <a:cs typeface="Times New Roman" panose="02020603050405020304" pitchFamily="18" charset="0"/>
              </a:rPr>
              <a:t>var</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request = {</a:t>
            </a:r>
            <a:endParaRPr lang="zh-TW" altLang="zh-TW" kern="100" dirty="0">
              <a:latin typeface="Calibri" panose="020F0502020204030204" pitchFamily="34" charset="0"/>
              <a:cs typeface="Times New Roman" panose="02020603050405020304" pitchFamily="18" charset="0"/>
            </a:endParaRPr>
          </a:p>
          <a:p>
            <a:pPr>
              <a:spcAft>
                <a:spcPts val="0"/>
              </a:spcAft>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origin: V</a:t>
            </a:r>
            <a:r>
              <a:rPr lang="en-US" altLang="zh-TW" sz="1200" kern="100" dirty="0">
                <a:latin typeface="Times New Roman" panose="02020603050405020304" pitchFamily="18" charset="0"/>
                <a:ea typeface="標楷體" panose="03000509000000000000" pitchFamily="65" charset="-120"/>
                <a:cs typeface="Times New Roman" panose="02020603050405020304" pitchFamily="18" charset="0"/>
              </a:rPr>
              <a:t>s</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kern="100" dirty="0">
              <a:latin typeface="Calibri" panose="020F0502020204030204" pitchFamily="34" charset="0"/>
              <a:cs typeface="Times New Roman" panose="02020603050405020304" pitchFamily="18" charset="0"/>
            </a:endParaRPr>
          </a:p>
          <a:p>
            <a:pPr>
              <a:spcAft>
                <a:spcPts val="0"/>
              </a:spcAft>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destination: </a:t>
            </a:r>
            <a:r>
              <a:rPr lang="en-US" altLang="zh-TW" kern="100" dirty="0" err="1">
                <a:latin typeface="Times New Roman" panose="02020603050405020304" pitchFamily="18" charset="0"/>
                <a:ea typeface="標楷體" panose="03000509000000000000" pitchFamily="65" charset="-120"/>
                <a:cs typeface="Times New Roman" panose="02020603050405020304" pitchFamily="18" charset="0"/>
              </a:rPr>
              <a:t>V</a:t>
            </a:r>
            <a:r>
              <a:rPr lang="en-US" altLang="zh-TW" sz="1200" kern="100" dirty="0" err="1">
                <a:latin typeface="Times New Roman" panose="02020603050405020304" pitchFamily="18" charset="0"/>
                <a:ea typeface="標楷體" panose="03000509000000000000" pitchFamily="65" charset="-120"/>
                <a:cs typeface="Times New Roman" panose="02020603050405020304" pitchFamily="18" charset="0"/>
              </a:rPr>
              <a:t>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kern="100" dirty="0">
              <a:latin typeface="Calibri" panose="020F0502020204030204" pitchFamily="34" charset="0"/>
              <a:cs typeface="Times New Roman" panose="02020603050405020304" pitchFamily="18" charset="0"/>
            </a:endParaRPr>
          </a:p>
          <a:p>
            <a:pPr>
              <a:spcAft>
                <a:spcPts val="0"/>
              </a:spcAft>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kern="100" dirty="0" err="1">
                <a:latin typeface="Times New Roman" panose="02020603050405020304" pitchFamily="18" charset="0"/>
                <a:ea typeface="標楷體" panose="03000509000000000000" pitchFamily="65" charset="-120"/>
                <a:cs typeface="Times New Roman" panose="02020603050405020304" pitchFamily="18" charset="0"/>
              </a:rPr>
              <a:t>travelMode</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kern="100" dirty="0" err="1">
                <a:latin typeface="Times New Roman" panose="02020603050405020304" pitchFamily="18" charset="0"/>
                <a:ea typeface="標楷體" panose="03000509000000000000" pitchFamily="65" charset="-120"/>
                <a:cs typeface="Times New Roman" panose="02020603050405020304" pitchFamily="18" charset="0"/>
              </a:rPr>
              <a:t>google.maps.DirectionsTravelMode.DRIVING</a:t>
            </a:r>
            <a:endParaRPr lang="zh-TW" altLang="zh-TW" kern="100" dirty="0">
              <a:latin typeface="Calibri" panose="020F0502020204030204" pitchFamily="34" charset="0"/>
              <a:cs typeface="Times New Roman" panose="02020603050405020304" pitchFamily="18" charset="0"/>
            </a:endParaRPr>
          </a:p>
          <a:p>
            <a:pPr>
              <a:spcAft>
                <a:spcPts val="0"/>
              </a:spcAft>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Aft>
                <a:spcPts val="0"/>
              </a:spcAft>
            </a:pP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&lt;/</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script&gt;</a:t>
            </a:r>
            <a:endParaRPr lang="zh-TW" altLang="zh-TW" kern="100" dirty="0">
              <a:latin typeface="Calibri" panose="020F0502020204030204" pitchFamily="34" charset="0"/>
              <a:cs typeface="Times New Roman" panose="02020603050405020304" pitchFamily="18" charset="0"/>
            </a:endParaRPr>
          </a:p>
          <a:p>
            <a:pPr>
              <a:spcAft>
                <a:spcPts val="0"/>
              </a:spcAft>
            </a:pPr>
            <a:endParaRPr lang="zh-TW" altLang="zh-TW" kern="1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22215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研究動機</a:t>
            </a:r>
            <a:endParaRPr lang="zh-TW" altLang="en-US" dirty="0"/>
          </a:p>
        </p:txBody>
      </p:sp>
      <p:sp>
        <p:nvSpPr>
          <p:cNvPr id="3" name="內容版面配置區 2"/>
          <p:cNvSpPr>
            <a:spLocks noGrp="1"/>
          </p:cNvSpPr>
          <p:nvPr>
            <p:ph idx="1"/>
          </p:nvPr>
        </p:nvSpPr>
        <p:spPr/>
        <p:txBody>
          <a:bodyPr/>
          <a:lstStyle/>
          <a:p>
            <a:r>
              <a:rPr lang="zh-TW" altLang="zh-TW" dirty="0"/>
              <a:t>台灣地區降雨豐沛，常年因颱風與豪雨事件所帶來的降雨，造成人民生命及經濟上的重大損失</a:t>
            </a:r>
            <a:r>
              <a:rPr lang="zh-TW" altLang="zh-TW" dirty="0" smtClean="0"/>
              <a:t>。</a:t>
            </a:r>
            <a:endParaRPr lang="en-US" altLang="zh-TW" dirty="0" smtClean="0"/>
          </a:p>
          <a:p>
            <a:endParaRPr lang="en-US" altLang="zh-TW" dirty="0">
              <a:latin typeface="標楷體" pitchFamily="65" charset="-120"/>
            </a:endParaRPr>
          </a:p>
          <a:p>
            <a:r>
              <a:rPr lang="zh-TW" altLang="zh-TW" dirty="0"/>
              <a:t>在之前的研究裡，我們已經建置一個洪犯預警</a:t>
            </a:r>
            <a:r>
              <a:rPr lang="zh-TW" altLang="zh-TW" dirty="0" smtClean="0"/>
              <a:t>系統</a:t>
            </a:r>
            <a:r>
              <a:rPr lang="zh-TW" altLang="en-US" dirty="0" smtClean="0"/>
              <a:t>，淹水時也有鄰近的避難</a:t>
            </a:r>
            <a:r>
              <a:rPr lang="zh-TW" altLang="en-US" dirty="0"/>
              <a:t>建議</a:t>
            </a:r>
            <a:r>
              <a:rPr lang="zh-TW" altLang="en-US" dirty="0" smtClean="0"/>
              <a:t>地點。</a:t>
            </a:r>
            <a:endParaRPr lang="en-US" altLang="zh-TW" dirty="0" smtClean="0"/>
          </a:p>
          <a:p>
            <a:endParaRPr lang="en-US" altLang="zh-TW" dirty="0" smtClean="0"/>
          </a:p>
          <a:p>
            <a:r>
              <a:rPr lang="zh-TW" altLang="en-US" dirty="0" smtClean="0"/>
              <a:t>我們這次要提出一個快速規劃路徑的方法，輔助救難單位規劃消防車前往救災點的路線。</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a:t>
            </a:fld>
            <a:endParaRPr lang="en-US" altLang="zh-TW" dirty="0"/>
          </a:p>
        </p:txBody>
      </p:sp>
    </p:spTree>
    <p:extLst>
      <p:ext uri="{BB962C8B-B14F-4D97-AF65-F5344CB8AC3E}">
        <p14:creationId xmlns:p14="http://schemas.microsoft.com/office/powerpoint/2010/main" val="1328044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Step2.</a:t>
            </a:r>
            <a:r>
              <a:rPr lang="zh-TW" altLang="en-US" b="1" dirty="0"/>
              <a:t>執行雲端路徑服務模組</a:t>
            </a:r>
            <a:endParaRPr lang="zh-TW" altLang="en-US" dirty="0"/>
          </a:p>
        </p:txBody>
      </p:sp>
      <p:sp>
        <p:nvSpPr>
          <p:cNvPr id="3" name="內容版面配置區 2"/>
          <p:cNvSpPr>
            <a:spLocks noGrp="1"/>
          </p:cNvSpPr>
          <p:nvPr>
            <p:ph idx="1"/>
          </p:nvPr>
        </p:nvSpPr>
        <p:spPr>
          <a:xfrm>
            <a:off x="827088" y="2708920"/>
            <a:ext cx="7808912" cy="3456384"/>
          </a:xfrm>
        </p:spPr>
        <p:txBody>
          <a:bodyPr/>
          <a:lstStyle/>
          <a:p>
            <a:pPr marL="0" indent="0">
              <a:lnSpc>
                <a:spcPts val="3000"/>
              </a:lnSpc>
              <a:buNone/>
            </a:pPr>
            <a:r>
              <a:rPr lang="en-US" altLang="zh-TW" sz="2000" dirty="0" err="1"/>
              <a:t>directionsService.route</a:t>
            </a:r>
            <a:r>
              <a:rPr lang="en-US" altLang="zh-TW" sz="2000" dirty="0"/>
              <a:t>(request, function(response, status) {	</a:t>
            </a:r>
            <a:r>
              <a:rPr lang="en-US" altLang="zh-TW" sz="2000" dirty="0" smtClean="0"/>
              <a:t> </a:t>
            </a:r>
            <a:r>
              <a:rPr lang="zh-TW" altLang="en-US" sz="2000" dirty="0" smtClean="0"/>
              <a:t>      </a:t>
            </a:r>
            <a:endParaRPr lang="en-US" altLang="zh-TW" sz="2000" dirty="0" smtClean="0"/>
          </a:p>
          <a:p>
            <a:pPr marL="0" indent="0">
              <a:lnSpc>
                <a:spcPts val="3000"/>
              </a:lnSpc>
              <a:buNone/>
            </a:pPr>
            <a:r>
              <a:rPr lang="zh-TW" altLang="en-US" sz="2000" dirty="0"/>
              <a:t> </a:t>
            </a:r>
            <a:r>
              <a:rPr lang="zh-TW" altLang="en-US" sz="2000" dirty="0" smtClean="0"/>
              <a:t> </a:t>
            </a:r>
            <a:r>
              <a:rPr lang="en-US" altLang="zh-TW" sz="2000" dirty="0" smtClean="0"/>
              <a:t>if </a:t>
            </a:r>
            <a:r>
              <a:rPr lang="en-US" altLang="zh-TW" sz="2000" dirty="0"/>
              <a:t>(status == </a:t>
            </a:r>
            <a:r>
              <a:rPr lang="en-US" altLang="zh-TW" sz="2000" dirty="0" err="1"/>
              <a:t>google.maps.DirectionsStatus.OK</a:t>
            </a:r>
            <a:r>
              <a:rPr lang="en-US" altLang="zh-TW" sz="2000" dirty="0"/>
              <a:t>) {		</a:t>
            </a:r>
            <a:r>
              <a:rPr lang="zh-TW" altLang="en-US" sz="2000" dirty="0" smtClean="0"/>
              <a:t>                </a:t>
            </a:r>
            <a:r>
              <a:rPr lang="en-US" altLang="zh-TW" sz="2000" dirty="0" smtClean="0"/>
              <a:t>	</a:t>
            </a:r>
            <a:r>
              <a:rPr lang="en-US" altLang="zh-TW" sz="2000" dirty="0" err="1" smtClean="0"/>
              <a:t>var</a:t>
            </a:r>
            <a:r>
              <a:rPr lang="en-US" altLang="zh-TW" sz="2000" dirty="0" smtClean="0"/>
              <a:t> </a:t>
            </a:r>
            <a:r>
              <a:rPr lang="en-US" altLang="zh-TW" sz="2000" dirty="0" err="1"/>
              <a:t>nPoints</a:t>
            </a:r>
            <a:r>
              <a:rPr lang="en-US" altLang="zh-TW" sz="2000" dirty="0"/>
              <a:t> = </a:t>
            </a:r>
            <a:r>
              <a:rPr lang="en-US" altLang="zh-TW" sz="2000" dirty="0" err="1" smtClean="0"/>
              <a:t>response.overview_path.length</a:t>
            </a:r>
            <a:r>
              <a:rPr lang="en-US" altLang="zh-TW" sz="2000" dirty="0"/>
              <a:t>;		</a:t>
            </a:r>
            <a:r>
              <a:rPr lang="zh-TW" altLang="en-US" sz="2000" dirty="0" smtClean="0"/>
              <a:t>     </a:t>
            </a:r>
            <a:r>
              <a:rPr lang="en-US" altLang="zh-TW" sz="2000" dirty="0" smtClean="0"/>
              <a:t>	for </a:t>
            </a:r>
            <a:r>
              <a:rPr lang="en-US" altLang="zh-TW" sz="2000" dirty="0"/>
              <a:t>(</a:t>
            </a:r>
            <a:r>
              <a:rPr lang="en-US" altLang="zh-TW" sz="2000" dirty="0" err="1"/>
              <a:t>var</a:t>
            </a:r>
            <a:r>
              <a:rPr lang="en-US" altLang="zh-TW" sz="2000" dirty="0"/>
              <a:t> </a:t>
            </a:r>
            <a:r>
              <a:rPr lang="en-US" altLang="zh-TW" sz="2000" dirty="0" err="1"/>
              <a:t>i</a:t>
            </a:r>
            <a:r>
              <a:rPr lang="en-US" altLang="zh-TW" sz="2000" dirty="0"/>
              <a:t> = 0; </a:t>
            </a:r>
            <a:r>
              <a:rPr lang="en-US" altLang="zh-TW" sz="2000" dirty="0" err="1"/>
              <a:t>i</a:t>
            </a:r>
            <a:r>
              <a:rPr lang="en-US" altLang="zh-TW" sz="2000" dirty="0"/>
              <a:t> &lt; </a:t>
            </a:r>
            <a:r>
              <a:rPr lang="en-US" altLang="zh-TW" sz="2000" dirty="0" err="1"/>
              <a:t>nPoints</a:t>
            </a:r>
            <a:r>
              <a:rPr lang="en-US" altLang="zh-TW" sz="2000" dirty="0"/>
              <a:t>; </a:t>
            </a:r>
            <a:r>
              <a:rPr lang="en-US" altLang="zh-TW" sz="2000" dirty="0" err="1"/>
              <a:t>i</a:t>
            </a:r>
            <a:r>
              <a:rPr lang="en-US" altLang="zh-TW" sz="2000" dirty="0"/>
              <a:t>++) { 	</a:t>
            </a:r>
            <a:r>
              <a:rPr lang="en-US" altLang="zh-TW" sz="2000" dirty="0" smtClean="0"/>
              <a:t>		 </a:t>
            </a:r>
            <a:r>
              <a:rPr lang="en-US" altLang="zh-TW" sz="2000" dirty="0" err="1" smtClean="0"/>
              <a:t>OutputFile.insert</a:t>
            </a:r>
            <a:r>
              <a:rPr lang="en-US" altLang="zh-TW" sz="2000" dirty="0" smtClean="0"/>
              <a:t>(</a:t>
            </a:r>
            <a:r>
              <a:rPr lang="en-US" altLang="zh-TW" sz="2000" dirty="0" err="1" smtClean="0"/>
              <a:t>serializeLatLng</a:t>
            </a:r>
            <a:r>
              <a:rPr lang="en-US" altLang="zh-TW" sz="2000" dirty="0" smtClean="0"/>
              <a:t>(</a:t>
            </a:r>
            <a:r>
              <a:rPr lang="en-US" altLang="zh-TW" sz="2000" dirty="0" err="1" smtClean="0"/>
              <a:t>response.overview_path</a:t>
            </a:r>
            <a:r>
              <a:rPr lang="en-US" altLang="zh-TW" sz="2000" dirty="0" smtClean="0"/>
              <a:t>[</a:t>
            </a:r>
            <a:r>
              <a:rPr lang="en-US" altLang="zh-TW" sz="2000" dirty="0" err="1" smtClean="0"/>
              <a:t>i</a:t>
            </a:r>
            <a:r>
              <a:rPr lang="en-US" altLang="zh-TW" sz="2000" dirty="0" smtClean="0"/>
              <a:t>]);</a:t>
            </a:r>
          </a:p>
          <a:p>
            <a:pPr marL="0" indent="0">
              <a:lnSpc>
                <a:spcPts val="3000"/>
              </a:lnSpc>
              <a:buNone/>
            </a:pPr>
            <a:r>
              <a:rPr lang="en-US" altLang="zh-TW" sz="2000" dirty="0" smtClean="0"/>
              <a:t>           }</a:t>
            </a:r>
          </a:p>
          <a:p>
            <a:pPr marL="0" indent="0">
              <a:lnSpc>
                <a:spcPts val="3000"/>
              </a:lnSpc>
              <a:buNone/>
            </a:pPr>
            <a:r>
              <a:rPr lang="zh-TW" altLang="en-US" sz="2000" dirty="0" smtClean="0"/>
              <a:t>  </a:t>
            </a:r>
            <a:r>
              <a:rPr lang="en-US" altLang="zh-TW" sz="2000" dirty="0" smtClean="0"/>
              <a:t>}</a:t>
            </a:r>
          </a:p>
          <a:p>
            <a:pPr marL="0" indent="0">
              <a:lnSpc>
                <a:spcPts val="3000"/>
              </a:lnSpc>
              <a:buNone/>
            </a:pPr>
            <a:r>
              <a:rPr lang="en-US" altLang="zh-TW" sz="2000" dirty="0" smtClean="0"/>
              <a:t>}</a:t>
            </a:r>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30</a:t>
            </a:fld>
            <a:endParaRPr lang="en-US" altLang="zh-TW" dirty="0"/>
          </a:p>
        </p:txBody>
      </p:sp>
      <p:sp>
        <p:nvSpPr>
          <p:cNvPr id="7" name="內容版面配置區 2"/>
          <p:cNvSpPr txBox="1">
            <a:spLocks/>
          </p:cNvSpPr>
          <p:nvPr/>
        </p:nvSpPr>
        <p:spPr bwMode="auto">
          <a:xfrm>
            <a:off x="827088" y="1196975"/>
            <a:ext cx="7808912" cy="1583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r>
              <a:rPr lang="zh-TW" altLang="en-US" dirty="0" smtClean="0"/>
              <a:t>截取</a:t>
            </a:r>
            <a:r>
              <a:rPr lang="en-US" altLang="zh-TW" dirty="0" smtClean="0"/>
              <a:t>GMSP</a:t>
            </a:r>
            <a:r>
              <a:rPr lang="zh-TW" altLang="en-US" dirty="0" smtClean="0"/>
              <a:t>路徑：當</a:t>
            </a:r>
            <a:r>
              <a:rPr lang="en-US" altLang="zh-TW" dirty="0" err="1" smtClean="0"/>
              <a:t>GoogleMaps</a:t>
            </a:r>
            <a:r>
              <a:rPr lang="zh-TW" altLang="en-US" dirty="0" smtClean="0"/>
              <a:t> </a:t>
            </a:r>
            <a:r>
              <a:rPr lang="en-US" altLang="zh-TW" dirty="0" smtClean="0"/>
              <a:t>API</a:t>
            </a:r>
            <a:r>
              <a:rPr lang="zh-TW" altLang="en-US" dirty="0" smtClean="0"/>
              <a:t>規劃顯示於網頁</a:t>
            </a:r>
            <a:r>
              <a:rPr lang="zh-TW" altLang="en-US" dirty="0"/>
              <a:t>後</a:t>
            </a:r>
            <a:r>
              <a:rPr lang="zh-TW" altLang="zh-TW" dirty="0" smtClean="0"/>
              <a:t>，</a:t>
            </a:r>
            <a:r>
              <a:rPr lang="zh-TW" altLang="en-US" dirty="0" smtClean="0"/>
              <a:t>我們將其路徑截取並輸出於</a:t>
            </a:r>
            <a:r>
              <a:rPr lang="en-US" altLang="zh-TW" dirty="0" smtClean="0"/>
              <a:t>GMSP.txt</a:t>
            </a:r>
            <a:r>
              <a:rPr lang="zh-TW" altLang="en-US" dirty="0" smtClean="0"/>
              <a:t>檔案。</a:t>
            </a:r>
            <a:r>
              <a:rPr lang="zh-TW" altLang="zh-TW" dirty="0" smtClean="0"/>
              <a:t>程式</a:t>
            </a:r>
            <a:r>
              <a:rPr lang="zh-TW" altLang="zh-TW" dirty="0"/>
              <a:t>片段如下：</a:t>
            </a:r>
          </a:p>
          <a:p>
            <a:endParaRPr lang="zh-TW" altLang="en-US" dirty="0"/>
          </a:p>
        </p:txBody>
      </p:sp>
    </p:spTree>
    <p:extLst>
      <p:ext uri="{BB962C8B-B14F-4D97-AF65-F5344CB8AC3E}">
        <p14:creationId xmlns:p14="http://schemas.microsoft.com/office/powerpoint/2010/main" val="40427109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執行</a:t>
            </a:r>
            <a:r>
              <a:rPr lang="zh-TW" altLang="en-US" b="1" dirty="0"/>
              <a:t>雲端路徑服務</a:t>
            </a:r>
            <a:r>
              <a:rPr lang="zh-TW" altLang="en-US" b="1" dirty="0" smtClean="0"/>
              <a:t>模組的範例</a:t>
            </a:r>
            <a:endParaRPr lang="zh-TW" altLang="en-US" b="1" dirty="0"/>
          </a:p>
        </p:txBody>
      </p:sp>
      <p:sp>
        <p:nvSpPr>
          <p:cNvPr id="3" name="內容版面配置區 2"/>
          <p:cNvSpPr>
            <a:spLocks noGrp="1"/>
          </p:cNvSpPr>
          <p:nvPr>
            <p:ph idx="1"/>
          </p:nvPr>
        </p:nvSpPr>
        <p:spPr>
          <a:xfrm>
            <a:off x="827088" y="1196975"/>
            <a:ext cx="7808912" cy="1111413"/>
          </a:xfrm>
        </p:spPr>
        <p:txBody>
          <a:bodyPr/>
          <a:lstStyle/>
          <a:p>
            <a:r>
              <a:rPr lang="en-US" altLang="zh-TW" dirty="0" smtClean="0"/>
              <a:t>ex: </a:t>
            </a:r>
            <a:r>
              <a:rPr lang="zh-TW" altLang="en-US" dirty="0" smtClean="0"/>
              <a:t>利用</a:t>
            </a:r>
            <a:r>
              <a:rPr lang="en-US" altLang="zh-TW" dirty="0" smtClean="0"/>
              <a:t>『</a:t>
            </a:r>
            <a:r>
              <a:rPr lang="zh-TW" altLang="en-US" dirty="0" smtClean="0"/>
              <a:t>雲端</a:t>
            </a:r>
            <a:r>
              <a:rPr lang="zh-TW" altLang="en-US" dirty="0"/>
              <a:t>路徑服務</a:t>
            </a:r>
            <a:r>
              <a:rPr lang="zh-TW" altLang="en-US" dirty="0" smtClean="0"/>
              <a:t>模組</a:t>
            </a:r>
            <a:r>
              <a:rPr lang="en-US" altLang="zh-TW" dirty="0" smtClean="0"/>
              <a:t>』</a:t>
            </a:r>
            <a:r>
              <a:rPr lang="zh-TW" altLang="en-US" dirty="0" smtClean="0"/>
              <a:t>取得</a:t>
            </a:r>
            <a:r>
              <a:rPr lang="en-US" altLang="zh-TW" dirty="0" smtClean="0"/>
              <a:t>A</a:t>
            </a:r>
            <a:r>
              <a:rPr lang="en-US" altLang="zh-TW" sz="1600" dirty="0" smtClean="0"/>
              <a:t>(</a:t>
            </a:r>
            <a:r>
              <a:rPr lang="en-US" altLang="zh-TW" sz="1600" dirty="0" smtClean="0">
                <a:latin typeface="Times New Roman" panose="02020603050405020304" pitchFamily="18" charset="0"/>
                <a:ea typeface="標楷體" panose="03000509000000000000" pitchFamily="65" charset="-120"/>
                <a:cs typeface="Aharoni" panose="02010803020104030203" pitchFamily="2" charset="-79"/>
              </a:rPr>
              <a:t>25.0328802 </a:t>
            </a:r>
            <a:r>
              <a:rPr lang="zh-TW" altLang="en-US" sz="1600" dirty="0" smtClean="0">
                <a:latin typeface="Times New Roman" panose="02020603050405020304" pitchFamily="18" charset="0"/>
                <a:ea typeface="標楷體" panose="03000509000000000000" pitchFamily="65" charset="-120"/>
                <a:cs typeface="Aharoni" panose="02010803020104030203" pitchFamily="2" charset="-79"/>
              </a:rPr>
              <a:t>  </a:t>
            </a:r>
            <a:r>
              <a:rPr lang="en-US" altLang="zh-TW" sz="1600" dirty="0">
                <a:latin typeface="Times New Roman" panose="02020603050405020304" pitchFamily="18" charset="0"/>
                <a:ea typeface="標楷體" panose="03000509000000000000" pitchFamily="65" charset="-120"/>
                <a:cs typeface="Aharoni" panose="02010803020104030203" pitchFamily="2" charset="-79"/>
              </a:rPr>
              <a:t>121.5005201</a:t>
            </a:r>
            <a:r>
              <a:rPr lang="zh-TW" altLang="en-US" sz="1600" dirty="0">
                <a:latin typeface="Times New Roman" panose="02020603050405020304" pitchFamily="18" charset="0"/>
                <a:ea typeface="標楷體" panose="03000509000000000000" pitchFamily="65" charset="-120"/>
                <a:cs typeface="Aharoni" panose="02010803020104030203" pitchFamily="2" charset="-79"/>
              </a:rPr>
              <a:t> </a:t>
            </a:r>
            <a:r>
              <a:rPr lang="en-US" altLang="zh-TW" sz="1600" dirty="0" smtClean="0"/>
              <a:t>)</a:t>
            </a:r>
            <a:r>
              <a:rPr lang="zh-TW" altLang="en-US" sz="1600" dirty="0" smtClean="0"/>
              <a:t>→ </a:t>
            </a:r>
            <a:r>
              <a:rPr lang="en-US" altLang="zh-TW" sz="1600" dirty="0" smtClean="0"/>
              <a:t>B(</a:t>
            </a:r>
            <a:r>
              <a:rPr lang="en-US" altLang="zh-TW" sz="1600" dirty="0" smtClean="0">
                <a:latin typeface="Times New Roman" panose="02020603050405020304" pitchFamily="18" charset="0"/>
                <a:ea typeface="標楷體" panose="03000509000000000000" pitchFamily="65" charset="-120"/>
                <a:cs typeface="Aharoni" panose="02010803020104030203" pitchFamily="2" charset="-79"/>
              </a:rPr>
              <a:t>25.03114 121.49827</a:t>
            </a:r>
            <a:r>
              <a:rPr lang="en-US" altLang="zh-TW" sz="1600" dirty="0" smtClean="0"/>
              <a:t>)</a:t>
            </a:r>
            <a:r>
              <a:rPr lang="zh-TW" altLang="en-US" dirty="0" smtClean="0"/>
              <a:t>的最短路徑。</a:t>
            </a:r>
            <a:endParaRPr lang="en-US" altLang="zh-TW" dirty="0" smtClean="0"/>
          </a:p>
          <a:p>
            <a:pPr lvl="1"/>
            <a:endParaRPr lang="en-US" altLang="zh-TW" dirty="0"/>
          </a:p>
          <a:p>
            <a:pPr lvl="1"/>
            <a:endParaRPr lang="en-US" altLang="zh-TW" dirty="0" smtClean="0"/>
          </a:p>
          <a:p>
            <a:pPr lvl="1"/>
            <a:endParaRPr lang="en-US" altLang="zh-TW" dirty="0" smtClean="0"/>
          </a:p>
          <a:p>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31</a:t>
            </a:fld>
            <a:endParaRPr lang="en-US" altLang="zh-TW" dirty="0"/>
          </a:p>
        </p:txBody>
      </p:sp>
      <p:sp>
        <p:nvSpPr>
          <p:cNvPr id="8" name="矩形 7"/>
          <p:cNvSpPr/>
          <p:nvPr/>
        </p:nvSpPr>
        <p:spPr>
          <a:xfrm>
            <a:off x="1043608" y="2056032"/>
            <a:ext cx="9446182" cy="1938992"/>
          </a:xfrm>
          <a:prstGeom prst="rect">
            <a:avLst/>
          </a:prstGeom>
        </p:spPr>
        <p:txBody>
          <a:bodyPr wrap="square">
            <a:spAutoFit/>
          </a:bodyPr>
          <a:lstStyle/>
          <a:p>
            <a:r>
              <a:rPr lang="en-US" altLang="zh-TW" dirty="0" err="1" smtClean="0"/>
              <a:t>OutputFile</a:t>
            </a:r>
            <a:r>
              <a:rPr lang="en-US" altLang="zh-TW" dirty="0" smtClean="0"/>
              <a:t>:</a:t>
            </a:r>
          </a:p>
          <a:p>
            <a:r>
              <a:rPr lang="en-US" altLang="zh-TW" dirty="0" smtClean="0">
                <a:latin typeface="Times New Roman" panose="02020603050405020304" pitchFamily="18" charset="0"/>
                <a:ea typeface="標楷體" panose="03000509000000000000" pitchFamily="65" charset="-120"/>
                <a:cs typeface="Aharoni" panose="02010803020104030203" pitchFamily="2" charset="-79"/>
              </a:rPr>
              <a:t>25.0328802 </a:t>
            </a:r>
            <a:r>
              <a:rPr lang="zh-TW" altLang="en-US" dirty="0" smtClean="0">
                <a:latin typeface="Times New Roman" panose="02020603050405020304" pitchFamily="18" charset="0"/>
                <a:ea typeface="標楷體" panose="03000509000000000000" pitchFamily="65" charset="-120"/>
                <a:cs typeface="Aharoni" panose="02010803020104030203" pitchFamily="2" charset="-79"/>
              </a:rPr>
              <a:t>  </a:t>
            </a:r>
            <a:r>
              <a:rPr lang="en-US" altLang="zh-TW" dirty="0" smtClean="0">
                <a:latin typeface="Times New Roman" panose="02020603050405020304" pitchFamily="18" charset="0"/>
                <a:ea typeface="標楷體" panose="03000509000000000000" pitchFamily="65" charset="-120"/>
                <a:cs typeface="Aharoni" panose="02010803020104030203" pitchFamily="2" charset="-79"/>
              </a:rPr>
              <a:t>121.5005201</a:t>
            </a:r>
            <a:r>
              <a:rPr lang="zh-TW" altLang="en-US" dirty="0">
                <a:latin typeface="Times New Roman" panose="02020603050405020304" pitchFamily="18" charset="0"/>
                <a:ea typeface="標楷體" panose="03000509000000000000" pitchFamily="65" charset="-120"/>
                <a:cs typeface="Aharoni" panose="02010803020104030203" pitchFamily="2" charset="-79"/>
              </a:rPr>
              <a:t> </a:t>
            </a:r>
            <a:r>
              <a:rPr lang="en-US" altLang="zh-TW" dirty="0" smtClean="0">
                <a:latin typeface="Times New Roman" panose="02020603050405020304" pitchFamily="18" charset="0"/>
                <a:ea typeface="標楷體" panose="03000509000000000000" pitchFamily="65" charset="-120"/>
                <a:cs typeface="Aharoni" panose="02010803020104030203" pitchFamily="2" charset="-79"/>
              </a:rPr>
              <a:t>25.03131</a:t>
            </a:r>
            <a:r>
              <a:rPr lang="zh-TW" altLang="en-US" dirty="0" smtClean="0">
                <a:latin typeface="Times New Roman" panose="02020603050405020304" pitchFamily="18" charset="0"/>
                <a:ea typeface="標楷體" panose="03000509000000000000" pitchFamily="65" charset="-120"/>
                <a:cs typeface="Aharoni" panose="02010803020104030203" pitchFamily="2" charset="-79"/>
              </a:rPr>
              <a:t>   </a:t>
            </a:r>
            <a:r>
              <a:rPr lang="en-US" altLang="zh-TW" dirty="0" smtClean="0">
                <a:latin typeface="Times New Roman" panose="02020603050405020304" pitchFamily="18" charset="0"/>
                <a:ea typeface="標楷體" panose="03000509000000000000" pitchFamily="65" charset="-120"/>
                <a:cs typeface="Aharoni" panose="02010803020104030203" pitchFamily="2" charset="-79"/>
              </a:rPr>
              <a:t>121.50057</a:t>
            </a:r>
            <a:r>
              <a:rPr lang="zh-TW" altLang="en-US" dirty="0" smtClean="0">
                <a:latin typeface="Times New Roman" panose="02020603050405020304" pitchFamily="18" charset="0"/>
                <a:ea typeface="標楷體" panose="03000509000000000000" pitchFamily="65" charset="-120"/>
                <a:cs typeface="Aharoni" panose="02010803020104030203" pitchFamily="2" charset="-79"/>
              </a:rPr>
              <a:t> </a:t>
            </a:r>
            <a:endParaRPr lang="en-US" altLang="zh-TW" dirty="0">
              <a:latin typeface="Times New Roman" panose="02020603050405020304" pitchFamily="18" charset="0"/>
              <a:ea typeface="標楷體" panose="03000509000000000000" pitchFamily="65" charset="-120"/>
              <a:cs typeface="Aharoni" panose="02010803020104030203" pitchFamily="2" charset="-79"/>
            </a:endParaRPr>
          </a:p>
          <a:p>
            <a:r>
              <a:rPr lang="en-US" altLang="zh-TW" dirty="0" smtClean="0">
                <a:latin typeface="Times New Roman" panose="02020603050405020304" pitchFamily="18" charset="0"/>
                <a:ea typeface="標楷體" panose="03000509000000000000" pitchFamily="65" charset="-120"/>
                <a:cs typeface="Aharoni" panose="02010803020104030203" pitchFamily="2" charset="-79"/>
              </a:rPr>
              <a:t>25.03131</a:t>
            </a:r>
            <a:r>
              <a:rPr lang="zh-TW" altLang="en-US" dirty="0" smtClean="0">
                <a:latin typeface="Times New Roman" panose="02020603050405020304" pitchFamily="18" charset="0"/>
                <a:ea typeface="標楷體" panose="03000509000000000000" pitchFamily="65" charset="-120"/>
                <a:cs typeface="Aharoni" panose="02010803020104030203" pitchFamily="2" charset="-79"/>
              </a:rPr>
              <a:t>   </a:t>
            </a:r>
            <a:r>
              <a:rPr lang="en-US" altLang="zh-TW" dirty="0" smtClean="0">
                <a:latin typeface="Times New Roman" panose="02020603050405020304" pitchFamily="18" charset="0"/>
                <a:ea typeface="標楷體" panose="03000509000000000000" pitchFamily="65" charset="-120"/>
                <a:cs typeface="Aharoni" panose="02010803020104030203" pitchFamily="2" charset="-79"/>
              </a:rPr>
              <a:t>121.50057 </a:t>
            </a:r>
            <a:r>
              <a:rPr lang="zh-TW" altLang="en-US" dirty="0" smtClean="0">
                <a:latin typeface="Times New Roman" panose="02020603050405020304" pitchFamily="18" charset="0"/>
                <a:ea typeface="標楷體" panose="03000509000000000000" pitchFamily="65" charset="-120"/>
                <a:cs typeface="Aharoni" panose="02010803020104030203" pitchFamily="2" charset="-79"/>
              </a:rPr>
              <a:t>        </a:t>
            </a:r>
            <a:r>
              <a:rPr lang="en-US" altLang="zh-TW" dirty="0" smtClean="0">
                <a:latin typeface="Times New Roman" panose="02020603050405020304" pitchFamily="18" charset="0"/>
                <a:ea typeface="標楷體" panose="03000509000000000000" pitchFamily="65" charset="-120"/>
                <a:cs typeface="Aharoni" panose="02010803020104030203" pitchFamily="2" charset="-79"/>
              </a:rPr>
              <a:t>25.03121 121.5005201</a:t>
            </a:r>
            <a:endParaRPr lang="en-US" altLang="zh-TW" dirty="0">
              <a:latin typeface="Times New Roman" panose="02020603050405020304" pitchFamily="18" charset="0"/>
              <a:ea typeface="標楷體" panose="03000509000000000000" pitchFamily="65" charset="-120"/>
              <a:cs typeface="Aharoni" panose="02010803020104030203" pitchFamily="2" charset="-79"/>
            </a:endParaRPr>
          </a:p>
          <a:p>
            <a:r>
              <a:rPr lang="en-US" altLang="zh-TW" dirty="0">
                <a:latin typeface="Times New Roman" panose="02020603050405020304" pitchFamily="18" charset="0"/>
                <a:ea typeface="標楷體" panose="03000509000000000000" pitchFamily="65" charset="-120"/>
                <a:cs typeface="Aharoni" panose="02010803020104030203" pitchFamily="2" charset="-79"/>
              </a:rPr>
              <a:t>25.03121 </a:t>
            </a:r>
            <a:r>
              <a:rPr lang="en-US" altLang="zh-TW" dirty="0" smtClean="0">
                <a:latin typeface="Times New Roman" panose="02020603050405020304" pitchFamily="18" charset="0"/>
                <a:ea typeface="標楷體" panose="03000509000000000000" pitchFamily="65" charset="-120"/>
                <a:cs typeface="Aharoni" panose="02010803020104030203" pitchFamily="2" charset="-79"/>
              </a:rPr>
              <a:t>121.5005201</a:t>
            </a:r>
            <a:r>
              <a:rPr lang="zh-TW" altLang="en-US" dirty="0" smtClean="0">
                <a:latin typeface="Times New Roman" panose="02020603050405020304" pitchFamily="18" charset="0"/>
                <a:ea typeface="標楷體" panose="03000509000000000000" pitchFamily="65" charset="-120"/>
                <a:cs typeface="Aharoni" panose="02010803020104030203" pitchFamily="2" charset="-79"/>
              </a:rPr>
              <a:t>       </a:t>
            </a:r>
            <a:r>
              <a:rPr lang="en-US" altLang="zh-TW" dirty="0" smtClean="0">
                <a:latin typeface="Times New Roman" panose="02020603050405020304" pitchFamily="18" charset="0"/>
                <a:ea typeface="標楷體" panose="03000509000000000000" pitchFamily="65" charset="-120"/>
                <a:cs typeface="Aharoni" panose="02010803020104030203" pitchFamily="2" charset="-79"/>
              </a:rPr>
              <a:t>25.0311703 </a:t>
            </a:r>
            <a:r>
              <a:rPr lang="en-US" altLang="zh-TW" dirty="0">
                <a:latin typeface="Times New Roman" panose="02020603050405020304" pitchFamily="18" charset="0"/>
                <a:ea typeface="標楷體" panose="03000509000000000000" pitchFamily="65" charset="-120"/>
                <a:cs typeface="Aharoni" panose="02010803020104030203" pitchFamily="2" charset="-79"/>
              </a:rPr>
              <a:t>121.4989</a:t>
            </a:r>
          </a:p>
          <a:p>
            <a:r>
              <a:rPr lang="en-US" altLang="zh-TW" dirty="0" smtClean="0">
                <a:latin typeface="Times New Roman" panose="02020603050405020304" pitchFamily="18" charset="0"/>
                <a:ea typeface="標楷體" panose="03000509000000000000" pitchFamily="65" charset="-120"/>
                <a:cs typeface="Aharoni" panose="02010803020104030203" pitchFamily="2" charset="-79"/>
              </a:rPr>
              <a:t>25.0311703</a:t>
            </a:r>
            <a:r>
              <a:rPr lang="zh-TW" altLang="en-US" dirty="0" smtClean="0">
                <a:latin typeface="Times New Roman" panose="02020603050405020304" pitchFamily="18" charset="0"/>
                <a:ea typeface="標楷體" panose="03000509000000000000" pitchFamily="65" charset="-120"/>
                <a:cs typeface="Aharoni" panose="02010803020104030203" pitchFamily="2" charset="-79"/>
              </a:rPr>
              <a:t>   </a:t>
            </a:r>
            <a:r>
              <a:rPr lang="en-US" altLang="zh-TW" dirty="0" smtClean="0">
                <a:latin typeface="Times New Roman" panose="02020603050405020304" pitchFamily="18" charset="0"/>
                <a:ea typeface="標楷體" panose="03000509000000000000" pitchFamily="65" charset="-120"/>
                <a:cs typeface="Aharoni" panose="02010803020104030203" pitchFamily="2" charset="-79"/>
              </a:rPr>
              <a:t>121.4989 </a:t>
            </a:r>
            <a:r>
              <a:rPr lang="zh-TW" altLang="en-US" dirty="0" smtClean="0">
                <a:latin typeface="Times New Roman" panose="02020603050405020304" pitchFamily="18" charset="0"/>
                <a:ea typeface="標楷體" panose="03000509000000000000" pitchFamily="65" charset="-120"/>
                <a:cs typeface="Aharoni" panose="02010803020104030203" pitchFamily="2" charset="-79"/>
              </a:rPr>
              <a:t>      </a:t>
            </a:r>
            <a:r>
              <a:rPr lang="en-US" altLang="zh-TW" dirty="0" smtClean="0">
                <a:latin typeface="Times New Roman" panose="02020603050405020304" pitchFamily="18" charset="0"/>
                <a:ea typeface="標楷體" panose="03000509000000000000" pitchFamily="65" charset="-120"/>
                <a:cs typeface="Aharoni" panose="02010803020104030203" pitchFamily="2" charset="-79"/>
              </a:rPr>
              <a:t>25.03114 </a:t>
            </a:r>
            <a:r>
              <a:rPr lang="en-US" altLang="zh-TW" dirty="0">
                <a:latin typeface="Times New Roman" panose="02020603050405020304" pitchFamily="18" charset="0"/>
                <a:ea typeface="標楷體" panose="03000509000000000000" pitchFamily="65" charset="-120"/>
                <a:cs typeface="Aharoni" panose="02010803020104030203" pitchFamily="2" charset="-79"/>
              </a:rPr>
              <a:t>121.49827</a:t>
            </a:r>
          </a:p>
        </p:txBody>
      </p:sp>
      <p:pic>
        <p:nvPicPr>
          <p:cNvPr id="7" name="圖片 6"/>
          <p:cNvPicPr>
            <a:picLocks noChangeAspect="1"/>
          </p:cNvPicPr>
          <p:nvPr/>
        </p:nvPicPr>
        <p:blipFill rotWithShape="1">
          <a:blip r:embed="rId3"/>
          <a:srcRect l="31265" t="15705" r="13420" b="2895"/>
          <a:stretch/>
        </p:blipFill>
        <p:spPr>
          <a:xfrm>
            <a:off x="1131404" y="4053850"/>
            <a:ext cx="3152564" cy="2512914"/>
          </a:xfrm>
          <a:prstGeom prst="rect">
            <a:avLst/>
          </a:prstGeom>
        </p:spPr>
      </p:pic>
    </p:spTree>
    <p:extLst>
      <p:ext uri="{BB962C8B-B14F-4D97-AF65-F5344CB8AC3E}">
        <p14:creationId xmlns:p14="http://schemas.microsoft.com/office/powerpoint/2010/main" val="27677795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marL="0" indent="0">
              <a:buNone/>
            </a:pPr>
            <a:r>
              <a:rPr lang="en-US" altLang="zh-TW" b="1" dirty="0" smtClean="0"/>
              <a:t>Step3 </a:t>
            </a:r>
            <a:r>
              <a:rPr lang="zh-TW" altLang="en-US" b="1" dirty="0" smtClean="0"/>
              <a:t>進行</a:t>
            </a:r>
            <a:r>
              <a:rPr lang="en-US" altLang="zh-TW" b="1" dirty="0" smtClean="0"/>
              <a:t>Spatial</a:t>
            </a:r>
            <a:r>
              <a:rPr lang="zh-TW" altLang="en-US" b="1" dirty="0" smtClean="0"/>
              <a:t> </a:t>
            </a:r>
            <a:r>
              <a:rPr lang="en-US" altLang="zh-TW" b="1" dirty="0" err="1" smtClean="0"/>
              <a:t>Jion</a:t>
            </a:r>
            <a:endParaRPr lang="en-US" altLang="zh-TW" b="1" dirty="0"/>
          </a:p>
        </p:txBody>
      </p:sp>
      <p:sp>
        <p:nvSpPr>
          <p:cNvPr id="3" name="內容版面配置區 2"/>
          <p:cNvSpPr>
            <a:spLocks noGrp="1"/>
          </p:cNvSpPr>
          <p:nvPr>
            <p:ph idx="1"/>
          </p:nvPr>
        </p:nvSpPr>
        <p:spPr>
          <a:xfrm>
            <a:off x="251520" y="1349119"/>
            <a:ext cx="8116887" cy="4953000"/>
          </a:xfrm>
        </p:spPr>
        <p:txBody>
          <a:bodyPr/>
          <a:lstStyle/>
          <a:p>
            <a:r>
              <a:rPr lang="zh-TW" altLang="en-US" dirty="0" smtClean="0"/>
              <a:t>利用淹水區域建</a:t>
            </a:r>
            <a:r>
              <a:rPr lang="en-US" altLang="zh-TW" dirty="0" smtClean="0"/>
              <a:t>R</a:t>
            </a:r>
            <a:r>
              <a:rPr lang="zh-TW" altLang="en-US" dirty="0" smtClean="0"/>
              <a:t>樹，並使用</a:t>
            </a:r>
            <a:r>
              <a:rPr lang="en-US" altLang="zh-TW" dirty="0" smtClean="0"/>
              <a:t>GMSP</a:t>
            </a:r>
            <a:r>
              <a:rPr lang="zh-TW" altLang="en-US" dirty="0" smtClean="0"/>
              <a:t>查詢路段</a:t>
            </a:r>
            <a:r>
              <a:rPr lang="en-US" altLang="zh-TW" dirty="0" smtClean="0"/>
              <a:t>(V</a:t>
            </a:r>
            <a:r>
              <a:rPr lang="en-US" altLang="zh-TW" sz="1800" dirty="0"/>
              <a:t>i</a:t>
            </a:r>
            <a:r>
              <a:rPr lang="zh-TW" altLang="en-US" dirty="0" smtClean="0"/>
              <a:t>→</a:t>
            </a:r>
            <a:r>
              <a:rPr lang="en-US" altLang="zh-TW" dirty="0" err="1" smtClean="0"/>
              <a:t>V</a:t>
            </a:r>
            <a:r>
              <a:rPr lang="en-US" altLang="zh-TW" sz="1800" dirty="0" err="1"/>
              <a:t>j</a:t>
            </a:r>
            <a:r>
              <a:rPr lang="en-US" altLang="zh-TW" dirty="0" smtClean="0"/>
              <a:t>)</a:t>
            </a:r>
            <a:r>
              <a:rPr lang="zh-TW" altLang="en-US" dirty="0" smtClean="0"/>
              <a:t>是否重疊。</a:t>
            </a:r>
            <a:r>
              <a:rPr lang="en-US" altLang="zh-TW" dirty="0" smtClean="0"/>
              <a:t>(</a:t>
            </a:r>
            <a:r>
              <a:rPr lang="zh-TW" altLang="en-US" dirty="0" smtClean="0"/>
              <a:t>同</a:t>
            </a:r>
            <a:r>
              <a:rPr lang="en-US" altLang="zh-TW" dirty="0" smtClean="0"/>
              <a:t>Baseline</a:t>
            </a:r>
            <a:r>
              <a:rPr lang="zh-TW" altLang="en-US" dirty="0" smtClean="0"/>
              <a:t>的</a:t>
            </a:r>
            <a:r>
              <a:rPr lang="en-US" altLang="zh-TW" dirty="0" smtClean="0"/>
              <a:t>Spatial </a:t>
            </a:r>
            <a:r>
              <a:rPr lang="en-US" altLang="zh-TW" dirty="0" err="1" smtClean="0"/>
              <a:t>Jion</a:t>
            </a:r>
            <a:r>
              <a:rPr lang="en-US" altLang="zh-TW" dirty="0" smtClean="0"/>
              <a:t>)</a:t>
            </a:r>
          </a:p>
          <a:p>
            <a:r>
              <a:rPr lang="zh-TW" altLang="en-US" dirty="0" smtClean="0"/>
              <a:t>利用</a:t>
            </a:r>
            <a:r>
              <a:rPr lang="en-US" altLang="zh-TW" dirty="0" smtClean="0"/>
              <a:t>『</a:t>
            </a:r>
            <a:r>
              <a:rPr lang="zh-TW" altLang="en-US" dirty="0" smtClean="0"/>
              <a:t>替代節點篩選模組</a:t>
            </a:r>
            <a:r>
              <a:rPr lang="en-US" altLang="zh-TW" dirty="0" smtClean="0"/>
              <a:t>』</a:t>
            </a:r>
            <a:r>
              <a:rPr lang="zh-TW" altLang="en-US" dirty="0" smtClean="0"/>
              <a:t>查詢各</a:t>
            </a:r>
            <a:r>
              <a:rPr lang="en-US" altLang="zh-TW" dirty="0" smtClean="0"/>
              <a:t>Vi</a:t>
            </a:r>
            <a:r>
              <a:rPr lang="zh-TW" altLang="en-US" dirty="0" smtClean="0"/>
              <a:t>的替代點。</a:t>
            </a:r>
            <a:endParaRPr lang="en-US" altLang="zh-TW" dirty="0" smtClean="0"/>
          </a:p>
          <a:p>
            <a:pPr lvl="1"/>
            <a:r>
              <a:rPr lang="zh-TW" altLang="en-US" sz="2000" dirty="0" smtClean="0"/>
              <a:t>前置：</a:t>
            </a:r>
            <a:r>
              <a:rPr lang="en-US" altLang="zh-TW" sz="2000" dirty="0" smtClean="0"/>
              <a:t>RDB</a:t>
            </a:r>
            <a:r>
              <a:rPr lang="zh-TW" altLang="en-US" sz="2000" dirty="0" smtClean="0"/>
              <a:t>內已經有路網圖資料。</a:t>
            </a:r>
            <a:r>
              <a:rPr lang="en-US" altLang="zh-TW" sz="2000" dirty="0" smtClean="0"/>
              <a:t>(Schema</a:t>
            </a:r>
            <a:r>
              <a:rPr lang="zh-TW" altLang="en-US" sz="2000" dirty="0" smtClean="0"/>
              <a:t>如表</a:t>
            </a:r>
            <a:r>
              <a:rPr lang="en-US" altLang="zh-TW" sz="2000" dirty="0" smtClean="0"/>
              <a:t>)</a:t>
            </a:r>
          </a:p>
          <a:p>
            <a:pPr lvl="1"/>
            <a:r>
              <a:rPr lang="zh-TW" altLang="en-US" sz="2000" dirty="0" smtClean="0"/>
              <a:t>輸入：查詢節點</a:t>
            </a:r>
            <a:r>
              <a:rPr lang="zh-TW" altLang="en-US" sz="2000" dirty="0" smtClean="0">
                <a:cs typeface="+mn-cs"/>
              </a:rPr>
              <a:t>、淹水區域資料。</a:t>
            </a:r>
            <a:endParaRPr lang="en-US" altLang="zh-TW" sz="2000" dirty="0">
              <a:cs typeface="+mn-cs"/>
            </a:endParaRPr>
          </a:p>
          <a:p>
            <a:pPr lvl="1"/>
            <a:r>
              <a:rPr lang="zh-TW" altLang="en-US" sz="2000" dirty="0" smtClean="0"/>
              <a:t>條件</a:t>
            </a:r>
            <a:r>
              <a:rPr lang="zh-TW" altLang="en-US" sz="2000" dirty="0">
                <a:sym typeface="Wingdings" panose="05000000000000000000" pitchFamily="2" charset="2"/>
              </a:rPr>
              <a:t>：</a:t>
            </a:r>
            <a:r>
              <a:rPr lang="en-US" altLang="zh-TW" sz="2000" dirty="0" smtClean="0">
                <a:sym typeface="Wingdings" panose="05000000000000000000" pitchFamily="2" charset="2"/>
              </a:rPr>
              <a:t>(1)</a:t>
            </a:r>
            <a:r>
              <a:rPr lang="zh-TW" altLang="en-US" sz="2000" dirty="0" smtClean="0"/>
              <a:t>鄰近</a:t>
            </a:r>
            <a:r>
              <a:rPr lang="en-US" altLang="zh-TW" sz="2000" dirty="0" smtClean="0"/>
              <a:t>1km</a:t>
            </a:r>
            <a:r>
              <a:rPr lang="zh-TW" altLang="en-US" sz="2000" dirty="0" smtClean="0"/>
              <a:t>內的所有路口點。</a:t>
            </a:r>
            <a:endParaRPr lang="en-US" altLang="zh-TW" sz="2000" dirty="0" smtClean="0"/>
          </a:p>
          <a:p>
            <a:pPr marL="457200" lvl="1" indent="0">
              <a:buNone/>
            </a:pPr>
            <a:r>
              <a:rPr lang="en-US" altLang="zh-TW" sz="2000" dirty="0" smtClean="0"/>
              <a:t>          </a:t>
            </a:r>
            <a:r>
              <a:rPr lang="zh-TW" altLang="en-US" sz="2000" dirty="0" smtClean="0"/>
              <a:t>   </a:t>
            </a:r>
            <a:r>
              <a:rPr lang="en-US" altLang="zh-TW" sz="2000" dirty="0" smtClean="0"/>
              <a:t>(2)</a:t>
            </a:r>
            <a:r>
              <a:rPr lang="zh-TW" altLang="en-US" sz="2000" dirty="0" smtClean="0"/>
              <a:t>輸出的替代節點也無經過</a:t>
            </a:r>
            <a:endParaRPr lang="en-US" altLang="zh-TW" sz="2000" dirty="0" smtClean="0"/>
          </a:p>
          <a:p>
            <a:pPr marL="457200" lvl="1" indent="0">
              <a:buNone/>
            </a:pPr>
            <a:r>
              <a:rPr lang="zh-TW" altLang="en-US" sz="2000" dirty="0" smtClean="0"/>
              <a:t>                任何淹水區域。</a:t>
            </a:r>
            <a:endParaRPr lang="en-US" altLang="zh-TW" sz="2000" dirty="0" smtClean="0"/>
          </a:p>
          <a:p>
            <a:pPr lvl="1"/>
            <a:r>
              <a:rPr lang="zh-TW" altLang="en-US" sz="2000" dirty="0" smtClean="0">
                <a:sym typeface="Wingdings" panose="05000000000000000000" pitchFamily="2" charset="2"/>
              </a:rPr>
              <a:t>輸出：</a:t>
            </a:r>
            <a:r>
              <a:rPr lang="en-US" altLang="zh-TW" sz="2000" dirty="0"/>
              <a:t> </a:t>
            </a:r>
            <a:r>
              <a:rPr lang="zh-TW" altLang="en-US" sz="2000" dirty="0" smtClean="0"/>
              <a:t>查詢節點的</a:t>
            </a:r>
            <a:r>
              <a:rPr lang="zh-TW" altLang="en-US" sz="2000" dirty="0" smtClean="0">
                <a:sym typeface="Wingdings" panose="05000000000000000000" pitchFamily="2" charset="2"/>
              </a:rPr>
              <a:t>替代節點集合。</a:t>
            </a:r>
            <a:endParaRPr lang="en-US" altLang="zh-TW" sz="2000"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32</a:t>
            </a:fld>
            <a:endParaRPr lang="en-US" altLang="zh-TW" dirty="0"/>
          </a:p>
        </p:txBody>
      </p:sp>
      <p:graphicFrame>
        <p:nvGraphicFramePr>
          <p:cNvPr id="7" name="表格 6"/>
          <p:cNvGraphicFramePr>
            <a:graphicFrameLocks noGrp="1"/>
          </p:cNvGraphicFramePr>
          <p:nvPr>
            <p:extLst>
              <p:ext uri="{D42A27DB-BD31-4B8C-83A1-F6EECF244321}">
                <p14:modId xmlns:p14="http://schemas.microsoft.com/office/powerpoint/2010/main" val="1961048278"/>
              </p:ext>
            </p:extLst>
          </p:nvPr>
        </p:nvGraphicFramePr>
        <p:xfrm>
          <a:off x="5292080" y="3356992"/>
          <a:ext cx="3456384" cy="2521632"/>
        </p:xfrm>
        <a:graphic>
          <a:graphicData uri="http://schemas.openxmlformats.org/drawingml/2006/table">
            <a:tbl>
              <a:tblPr firstRow="1" firstCol="1" bandRow="1">
                <a:tableStyleId>{5C22544A-7EE6-4342-B048-85BDC9FD1C3A}</a:tableStyleId>
              </a:tblPr>
              <a:tblGrid>
                <a:gridCol w="1296144"/>
                <a:gridCol w="2160240"/>
              </a:tblGrid>
              <a:tr h="353292">
                <a:tc gridSpan="2">
                  <a:txBody>
                    <a:bodyPr/>
                    <a:lstStyle/>
                    <a:p>
                      <a:pPr>
                        <a:spcAft>
                          <a:spcPts val="0"/>
                        </a:spcAft>
                      </a:pPr>
                      <a:r>
                        <a:rPr lang="en-US" sz="1600" kern="100" dirty="0">
                          <a:solidFill>
                            <a:schemeClr val="tx1"/>
                          </a:solidFill>
                          <a:effectLst/>
                        </a:rPr>
                        <a:t>Table</a:t>
                      </a:r>
                      <a:r>
                        <a:rPr lang="zh-TW" sz="1600" kern="100" dirty="0">
                          <a:solidFill>
                            <a:schemeClr val="tx1"/>
                          </a:solidFill>
                          <a:effectLst/>
                        </a:rPr>
                        <a:t>：</a:t>
                      </a:r>
                      <a:r>
                        <a:rPr lang="en-US" sz="1600" kern="100" dirty="0" err="1">
                          <a:solidFill>
                            <a:schemeClr val="tx1"/>
                          </a:solidFill>
                          <a:effectLst/>
                        </a:rPr>
                        <a:t>roadnetwork</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hMerge="1">
                  <a:txBody>
                    <a:bodyPr/>
                    <a:lstStyle/>
                    <a:p>
                      <a:endParaRPr lang="zh-TW" altLang="en-US"/>
                    </a:p>
                  </a:txBody>
                  <a:tcPr/>
                </a:tc>
              </a:tr>
              <a:tr h="361390">
                <a:tc>
                  <a:txBody>
                    <a:bodyPr/>
                    <a:lstStyle/>
                    <a:p>
                      <a:pPr algn="ctr">
                        <a:spcAft>
                          <a:spcPts val="0"/>
                        </a:spcAft>
                      </a:pPr>
                      <a:r>
                        <a:rPr lang="en-US" sz="1600" kern="100" dirty="0">
                          <a:solidFill>
                            <a:schemeClr val="tx1"/>
                          </a:solidFill>
                          <a:effectLst/>
                        </a:rPr>
                        <a:t>Columns</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b="1" kern="100" dirty="0">
                          <a:solidFill>
                            <a:schemeClr val="tx1"/>
                          </a:solidFill>
                          <a:effectLst/>
                        </a:rPr>
                        <a:t>Type</a:t>
                      </a:r>
                      <a:endParaRPr lang="zh-TW" sz="1600" b="1"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61390">
                <a:tc>
                  <a:txBody>
                    <a:bodyPr/>
                    <a:lstStyle/>
                    <a:p>
                      <a:pPr algn="ctr">
                        <a:spcAft>
                          <a:spcPts val="0"/>
                        </a:spcAft>
                      </a:pPr>
                      <a:r>
                        <a:rPr lang="en-US" altLang="zh-TW" sz="1600" b="0" i="0" u="sng" kern="100" dirty="0" smtClean="0">
                          <a:solidFill>
                            <a:schemeClr val="tx1"/>
                          </a:solidFill>
                          <a:effectLst/>
                          <a:latin typeface="+mj-lt"/>
                          <a:ea typeface="新細明體" panose="02020500000000000000" pitchFamily="18" charset="-120"/>
                          <a:cs typeface="Times New Roman" panose="02020603050405020304" pitchFamily="18" charset="0"/>
                        </a:rPr>
                        <a:t>sequence</a:t>
                      </a:r>
                      <a:endParaRPr lang="zh-TW" sz="1600" b="0" i="0" u="sng" kern="100" dirty="0">
                        <a:solidFill>
                          <a:schemeClr val="tx1"/>
                        </a:solidFill>
                        <a:effectLst/>
                        <a:latin typeface="+mj-lt"/>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b="0" kern="100" dirty="0" smtClean="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Primary </a:t>
                      </a:r>
                      <a:r>
                        <a:rPr lang="en-US" altLang="zh-TW" sz="1600" b="0" kern="100" dirty="0" err="1" smtClean="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Key,int</a:t>
                      </a:r>
                      <a:endParaRPr lang="zh-TW" sz="1600" b="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61390">
                <a:tc>
                  <a:txBody>
                    <a:bodyPr/>
                    <a:lstStyle/>
                    <a:p>
                      <a:pPr algn="ctr">
                        <a:spcAft>
                          <a:spcPts val="0"/>
                        </a:spcAft>
                      </a:pPr>
                      <a:r>
                        <a:rPr lang="en-US" sz="1600" b="0" kern="100" dirty="0">
                          <a:solidFill>
                            <a:schemeClr val="tx1"/>
                          </a:solidFill>
                          <a:effectLst/>
                          <a:latin typeface="+mj-lt"/>
                        </a:rPr>
                        <a:t>Point1x</a:t>
                      </a:r>
                      <a:endParaRPr lang="zh-TW" sz="1600" b="0" kern="100" dirty="0">
                        <a:solidFill>
                          <a:schemeClr val="tx1"/>
                        </a:solidFill>
                        <a:effectLst/>
                        <a:latin typeface="+mj-lt"/>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double</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61390">
                <a:tc>
                  <a:txBody>
                    <a:bodyPr/>
                    <a:lstStyle/>
                    <a:p>
                      <a:pPr algn="ctr">
                        <a:spcAft>
                          <a:spcPts val="0"/>
                        </a:spcAft>
                      </a:pPr>
                      <a:r>
                        <a:rPr lang="en-US" sz="1600" b="0" kern="100" dirty="0">
                          <a:solidFill>
                            <a:schemeClr val="tx1"/>
                          </a:solidFill>
                          <a:effectLst/>
                          <a:latin typeface="+mj-lt"/>
                        </a:rPr>
                        <a:t>Point1y</a:t>
                      </a:r>
                      <a:endParaRPr lang="zh-TW" sz="1600" b="0" kern="100" dirty="0">
                        <a:solidFill>
                          <a:schemeClr val="tx1"/>
                        </a:solidFill>
                        <a:effectLst/>
                        <a:latin typeface="+mj-lt"/>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double</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61390">
                <a:tc>
                  <a:txBody>
                    <a:bodyPr/>
                    <a:lstStyle/>
                    <a:p>
                      <a:pPr algn="ctr">
                        <a:spcAft>
                          <a:spcPts val="0"/>
                        </a:spcAft>
                      </a:pPr>
                      <a:r>
                        <a:rPr lang="en-US" sz="1600" b="0" kern="100" dirty="0">
                          <a:solidFill>
                            <a:schemeClr val="tx1"/>
                          </a:solidFill>
                          <a:effectLst/>
                          <a:latin typeface="+mj-lt"/>
                        </a:rPr>
                        <a:t>Point2x</a:t>
                      </a:r>
                      <a:endParaRPr lang="zh-TW" sz="1600" b="0" kern="100" dirty="0">
                        <a:solidFill>
                          <a:schemeClr val="tx1"/>
                        </a:solidFill>
                        <a:effectLst/>
                        <a:latin typeface="+mj-lt"/>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double</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61390">
                <a:tc>
                  <a:txBody>
                    <a:bodyPr/>
                    <a:lstStyle/>
                    <a:p>
                      <a:pPr algn="ctr">
                        <a:spcAft>
                          <a:spcPts val="0"/>
                        </a:spcAft>
                      </a:pPr>
                      <a:r>
                        <a:rPr lang="en-US" sz="1600" b="0" kern="100" dirty="0">
                          <a:solidFill>
                            <a:schemeClr val="tx1"/>
                          </a:solidFill>
                          <a:effectLst/>
                          <a:latin typeface="+mj-lt"/>
                        </a:rPr>
                        <a:t>Point2y</a:t>
                      </a:r>
                      <a:endParaRPr lang="zh-TW" sz="1600" b="0" kern="100" dirty="0">
                        <a:solidFill>
                          <a:schemeClr val="tx1"/>
                        </a:solidFill>
                        <a:effectLst/>
                        <a:latin typeface="+mj-lt"/>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double</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613285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Step4 </a:t>
            </a:r>
            <a:r>
              <a:rPr lang="zh-TW" altLang="en-US" b="1" dirty="0" smtClean="0"/>
              <a:t>執行替代篩選節點模組</a:t>
            </a:r>
            <a:endParaRPr lang="zh-TW" altLang="en-US" dirty="0"/>
          </a:p>
        </p:txBody>
      </p:sp>
      <p:sp>
        <p:nvSpPr>
          <p:cNvPr id="3" name="內容版面配置區 2"/>
          <p:cNvSpPr>
            <a:spLocks noGrp="1"/>
          </p:cNvSpPr>
          <p:nvPr>
            <p:ph idx="1"/>
          </p:nvPr>
        </p:nvSpPr>
        <p:spPr/>
        <p:txBody>
          <a:bodyPr/>
          <a:lstStyle/>
          <a:p>
            <a:r>
              <a:rPr lang="zh-TW" altLang="zh-TW" dirty="0"/>
              <a:t>替代節點篩選模組會根據欲查詢的</a:t>
            </a:r>
            <a:r>
              <a:rPr lang="en-US" altLang="zh-TW" dirty="0"/>
              <a:t>Vi</a:t>
            </a:r>
            <a:r>
              <a:rPr lang="zh-TW" altLang="zh-TW" dirty="0"/>
              <a:t>節點向資料庫查詢替代節點，而查詢的範圍我們訂為</a:t>
            </a:r>
            <a:r>
              <a:rPr lang="en-US" altLang="zh-TW" dirty="0"/>
              <a:t>1km</a:t>
            </a:r>
            <a:r>
              <a:rPr lang="zh-TW" altLang="zh-TW" dirty="0"/>
              <a:t>內的所有節點，而對應的</a:t>
            </a:r>
            <a:r>
              <a:rPr lang="en-US" altLang="zh-TW" dirty="0"/>
              <a:t>SQL</a:t>
            </a:r>
            <a:r>
              <a:rPr lang="zh-TW" altLang="zh-TW" dirty="0"/>
              <a:t>如下：</a:t>
            </a:r>
          </a:p>
          <a:p>
            <a:pPr marL="0" indent="0">
              <a:buNone/>
            </a:pPr>
            <a:r>
              <a:rPr lang="zh-TW" altLang="en-US" b="1" dirty="0" smtClean="0"/>
              <a:t>   </a:t>
            </a:r>
            <a:r>
              <a:rPr lang="en-US" altLang="zh-TW" b="1" dirty="0" smtClean="0"/>
              <a:t>Select</a:t>
            </a:r>
            <a:r>
              <a:rPr lang="en-US" altLang="zh-TW" dirty="0" smtClean="0"/>
              <a:t> </a:t>
            </a:r>
            <a:r>
              <a:rPr lang="en-US" altLang="zh-TW" dirty="0"/>
              <a:t>distinct * </a:t>
            </a:r>
            <a:endParaRPr lang="en-US" altLang="zh-TW" dirty="0" smtClean="0"/>
          </a:p>
          <a:p>
            <a:pPr marL="0" indent="0">
              <a:buNone/>
            </a:pPr>
            <a:r>
              <a:rPr lang="zh-TW" altLang="en-US" b="1" dirty="0" smtClean="0"/>
              <a:t>   </a:t>
            </a:r>
            <a:r>
              <a:rPr lang="en-US" altLang="zh-TW" b="1" dirty="0" smtClean="0"/>
              <a:t>from</a:t>
            </a:r>
            <a:r>
              <a:rPr lang="en-US" altLang="zh-TW" dirty="0" smtClean="0"/>
              <a:t> </a:t>
            </a:r>
            <a:r>
              <a:rPr lang="en-US" altLang="zh-TW" dirty="0"/>
              <a:t>`</a:t>
            </a:r>
            <a:r>
              <a:rPr lang="en-US" altLang="zh-TW" dirty="0" err="1"/>
              <a:t>roadnetwork</a:t>
            </a:r>
            <a:r>
              <a:rPr lang="en-US" altLang="zh-TW" dirty="0" smtClean="0"/>
              <a:t>`</a:t>
            </a:r>
          </a:p>
          <a:p>
            <a:pPr marL="0" indent="0">
              <a:buNone/>
            </a:pPr>
            <a:r>
              <a:rPr lang="zh-TW" altLang="en-US" b="1" dirty="0" smtClean="0"/>
              <a:t>   </a:t>
            </a:r>
            <a:r>
              <a:rPr lang="en-US" altLang="zh-TW" b="1" dirty="0" smtClean="0"/>
              <a:t>where</a:t>
            </a:r>
            <a:r>
              <a:rPr lang="en-US" altLang="zh-TW" dirty="0" smtClean="0"/>
              <a:t> </a:t>
            </a:r>
            <a:r>
              <a:rPr lang="en-US" altLang="zh-TW" sz="2400" dirty="0" err="1"/>
              <a:t>st_distance</a:t>
            </a:r>
            <a:r>
              <a:rPr lang="en-US" altLang="zh-TW" sz="2400" dirty="0"/>
              <a:t>(point(`point1x`,`point1y`), </a:t>
            </a:r>
            <a:r>
              <a:rPr lang="zh-TW" altLang="en-US" sz="2400" dirty="0" smtClean="0"/>
              <a:t> </a:t>
            </a:r>
            <a:endParaRPr lang="en-US" altLang="zh-TW" sz="2400" dirty="0" smtClean="0"/>
          </a:p>
          <a:p>
            <a:pPr marL="0" indent="0">
              <a:buNone/>
            </a:pPr>
            <a:r>
              <a:rPr lang="en-US" altLang="zh-TW" sz="2400" dirty="0"/>
              <a:t>	</a:t>
            </a:r>
            <a:r>
              <a:rPr lang="zh-TW" altLang="en-US" sz="2400" dirty="0" smtClean="0"/>
              <a:t>       </a:t>
            </a:r>
            <a:r>
              <a:rPr lang="en-US" altLang="zh-TW" sz="2400" dirty="0" smtClean="0"/>
              <a:t>point(</a:t>
            </a:r>
            <a:r>
              <a:rPr lang="en-US" altLang="zh-TW" sz="2400" dirty="0" err="1" smtClean="0"/>
              <a:t>Vi.x</a:t>
            </a:r>
            <a:r>
              <a:rPr lang="en-US" altLang="zh-TW" sz="2400" dirty="0"/>
              <a:t>, </a:t>
            </a:r>
            <a:r>
              <a:rPr lang="en-US" altLang="zh-TW" sz="2400" dirty="0" err="1"/>
              <a:t>Vi.y</a:t>
            </a:r>
            <a:r>
              <a:rPr lang="en-US" altLang="zh-TW" sz="2400" dirty="0"/>
              <a:t>))*100 &lt;= 1</a:t>
            </a:r>
            <a:r>
              <a:rPr lang="en-US" altLang="zh-TW" sz="2400" dirty="0" smtClean="0"/>
              <a:t>;</a:t>
            </a:r>
          </a:p>
          <a:p>
            <a:pPr marL="0" indent="0">
              <a:buNone/>
            </a:pPr>
            <a:endParaRPr lang="en-US" altLang="zh-TW" sz="2400" dirty="0" smtClean="0"/>
          </a:p>
          <a:p>
            <a:r>
              <a:rPr lang="en-US" altLang="zh-TW" dirty="0" err="1" smtClean="0"/>
              <a:t>st_distance</a:t>
            </a:r>
            <a:r>
              <a:rPr lang="en-US" altLang="zh-TW" dirty="0" smtClean="0"/>
              <a:t>(</a:t>
            </a:r>
            <a:r>
              <a:rPr lang="zh-TW" altLang="en-US" dirty="0" smtClean="0"/>
              <a:t> </a:t>
            </a:r>
            <a:r>
              <a:rPr lang="en-US" altLang="zh-TW" dirty="0" smtClean="0"/>
              <a:t>)</a:t>
            </a:r>
            <a:r>
              <a:rPr lang="zh-TW" altLang="en-US" dirty="0" smtClean="0"/>
              <a:t>輸出的直線距離值，若要以</a:t>
            </a:r>
            <a:r>
              <a:rPr lang="en-US" altLang="zh-TW" dirty="0" smtClean="0"/>
              <a:t>km</a:t>
            </a:r>
            <a:r>
              <a:rPr lang="zh-TW" altLang="en-US" dirty="0" smtClean="0"/>
              <a:t>為單位，還需要乘上</a:t>
            </a:r>
            <a:r>
              <a:rPr lang="en-US" altLang="zh-TW" dirty="0" smtClean="0"/>
              <a:t>100</a:t>
            </a:r>
            <a:r>
              <a:rPr lang="zh-TW" altLang="en-US" dirty="0" smtClean="0"/>
              <a:t>。</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33</a:t>
            </a:fld>
            <a:endParaRPr lang="en-US" altLang="zh-TW" dirty="0"/>
          </a:p>
        </p:txBody>
      </p:sp>
    </p:spTree>
    <p:extLst>
      <p:ext uri="{BB962C8B-B14F-4D97-AF65-F5344CB8AC3E}">
        <p14:creationId xmlns:p14="http://schemas.microsoft.com/office/powerpoint/2010/main" val="2007436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Step4 </a:t>
            </a:r>
            <a:r>
              <a:rPr lang="zh-TW" altLang="en-US" b="1" dirty="0"/>
              <a:t>執行替代篩選節點模組</a:t>
            </a:r>
            <a:endParaRPr lang="zh-TW" altLang="en-US" dirty="0"/>
          </a:p>
        </p:txBody>
      </p:sp>
      <p:sp>
        <p:nvSpPr>
          <p:cNvPr id="3" name="內容版面配置區 2"/>
          <p:cNvSpPr>
            <a:spLocks noGrp="1"/>
          </p:cNvSpPr>
          <p:nvPr>
            <p:ph idx="1"/>
          </p:nvPr>
        </p:nvSpPr>
        <p:spPr>
          <a:xfrm>
            <a:off x="827088" y="1196975"/>
            <a:ext cx="7849368" cy="4953000"/>
          </a:xfrm>
        </p:spPr>
        <p:txBody>
          <a:bodyPr/>
          <a:lstStyle/>
          <a:p>
            <a:r>
              <a:rPr lang="zh-TW" altLang="zh-TW" dirty="0" smtClean="0"/>
              <a:t>避免</a:t>
            </a:r>
            <a:r>
              <a:rPr lang="zh-TW" altLang="zh-TW" dirty="0"/>
              <a:t>選出的替代節點也在淹水區域內，我們使用</a:t>
            </a:r>
            <a:r>
              <a:rPr lang="en-US" altLang="zh-TW" dirty="0" err="1" smtClean="0"/>
              <a:t>MBRWithin</a:t>
            </a:r>
            <a:r>
              <a:rPr lang="zh-TW" altLang="zh-TW" dirty="0" smtClean="0"/>
              <a:t>函數判斷，</a:t>
            </a:r>
            <a:r>
              <a:rPr lang="zh-TW" altLang="zh-TW" dirty="0"/>
              <a:t>若函數回傳值</a:t>
            </a:r>
            <a:r>
              <a:rPr lang="zh-TW" altLang="zh-TW" dirty="0" smtClean="0"/>
              <a:t>是</a:t>
            </a:r>
            <a:r>
              <a:rPr lang="en-US" altLang="zh-TW" dirty="0" smtClean="0"/>
              <a:t>”1</a:t>
            </a:r>
            <a:r>
              <a:rPr lang="en-US" altLang="zh-TW" dirty="0"/>
              <a:t>”</a:t>
            </a:r>
            <a:r>
              <a:rPr lang="zh-TW" altLang="zh-TW" dirty="0"/>
              <a:t>即</a:t>
            </a:r>
            <a:r>
              <a:rPr lang="zh-TW" altLang="zh-TW" dirty="0" smtClean="0"/>
              <a:t>代表</a:t>
            </a:r>
            <a:r>
              <a:rPr lang="zh-TW" altLang="en-US" dirty="0" smtClean="0"/>
              <a:t>當下替代點</a:t>
            </a:r>
            <a:r>
              <a:rPr lang="zh-TW" altLang="zh-TW" dirty="0" smtClean="0"/>
              <a:t>與</a:t>
            </a:r>
            <a:r>
              <a:rPr lang="zh-TW" altLang="zh-TW" dirty="0"/>
              <a:t>淹水</a:t>
            </a:r>
            <a:r>
              <a:rPr lang="zh-TW" altLang="zh-TW" dirty="0" smtClean="0"/>
              <a:t>區</a:t>
            </a:r>
            <a:r>
              <a:rPr lang="zh-TW" altLang="en-US" dirty="0" smtClean="0"/>
              <a:t>也</a:t>
            </a:r>
            <a:r>
              <a:rPr lang="zh-TW" altLang="zh-TW" dirty="0" smtClean="0"/>
              <a:t>重疊</a:t>
            </a:r>
            <a:r>
              <a:rPr lang="zh-TW" altLang="zh-TW" dirty="0"/>
              <a:t>，我們就不輸出</a:t>
            </a:r>
            <a:r>
              <a:rPr lang="zh-TW" altLang="zh-TW" dirty="0" smtClean="0"/>
              <a:t>該點</a:t>
            </a:r>
            <a:r>
              <a:rPr lang="zh-TW" altLang="zh-TW" dirty="0"/>
              <a:t>，而對應的</a:t>
            </a:r>
            <a:r>
              <a:rPr lang="en-US" altLang="zh-TW" dirty="0"/>
              <a:t>SQL</a:t>
            </a:r>
            <a:r>
              <a:rPr lang="zh-TW" altLang="zh-TW" dirty="0"/>
              <a:t>如下</a:t>
            </a:r>
            <a:r>
              <a:rPr lang="zh-TW" altLang="zh-TW" dirty="0" smtClean="0"/>
              <a:t>：</a:t>
            </a:r>
            <a:endParaRPr lang="en-US" altLang="zh-TW" dirty="0" smtClean="0"/>
          </a:p>
          <a:p>
            <a:endParaRPr lang="zh-TW" altLang="zh-TW" dirty="0"/>
          </a:p>
          <a:p>
            <a:pPr marL="0" indent="0">
              <a:lnSpc>
                <a:spcPct val="150000"/>
              </a:lnSpc>
              <a:buNone/>
            </a:pPr>
            <a:r>
              <a:rPr lang="en-US" altLang="zh-TW" sz="2400" dirty="0" smtClean="0"/>
              <a:t>@</a:t>
            </a:r>
            <a:r>
              <a:rPr lang="en-US" altLang="zh-TW" sz="2400" dirty="0" err="1"/>
              <a:t>FRList</a:t>
            </a:r>
            <a:r>
              <a:rPr lang="en-US" altLang="zh-TW" sz="2400" dirty="0"/>
              <a:t> = </a:t>
            </a:r>
            <a:r>
              <a:rPr lang="en-US" altLang="zh-TW" sz="2400" b="1" dirty="0" err="1"/>
              <a:t>GeomFromText</a:t>
            </a:r>
            <a:r>
              <a:rPr lang="en-US" altLang="zh-TW" sz="2400" dirty="0"/>
              <a:t>(‘POLYGON({</a:t>
            </a:r>
            <a:r>
              <a:rPr lang="en-US" altLang="zh-TW" sz="2400" dirty="0" err="1"/>
              <a:t>FRList</a:t>
            </a:r>
            <a:r>
              <a:rPr lang="en-US" altLang="zh-TW" sz="2400" dirty="0"/>
              <a:t>})’);</a:t>
            </a:r>
            <a:endParaRPr lang="zh-TW" altLang="zh-TW" sz="2400" dirty="0"/>
          </a:p>
          <a:p>
            <a:pPr marL="0" indent="0">
              <a:lnSpc>
                <a:spcPct val="150000"/>
              </a:lnSpc>
              <a:buNone/>
            </a:pPr>
            <a:r>
              <a:rPr lang="en-US" altLang="zh-TW" sz="2400" dirty="0" smtClean="0"/>
              <a:t>@</a:t>
            </a:r>
            <a:r>
              <a:rPr lang="en-US" altLang="zh-TW" sz="2400" dirty="0" err="1"/>
              <a:t>FPoint</a:t>
            </a:r>
            <a:r>
              <a:rPr lang="en-US" altLang="zh-TW" sz="2400" dirty="0"/>
              <a:t> = </a:t>
            </a:r>
            <a:r>
              <a:rPr lang="en-US" altLang="zh-TW" sz="2400" b="1" dirty="0" err="1"/>
              <a:t>GeomFromText</a:t>
            </a:r>
            <a:r>
              <a:rPr lang="en-US" altLang="zh-TW" sz="2400" dirty="0"/>
              <a:t>(‘Point(Point1x Point1y’);</a:t>
            </a:r>
            <a:endParaRPr lang="zh-TW" altLang="zh-TW" sz="2400" dirty="0"/>
          </a:p>
          <a:p>
            <a:pPr marL="0" indent="0">
              <a:lnSpc>
                <a:spcPct val="150000"/>
              </a:lnSpc>
              <a:buNone/>
            </a:pPr>
            <a:r>
              <a:rPr lang="en-US" altLang="zh-TW" b="1" dirty="0" smtClean="0"/>
              <a:t>Select </a:t>
            </a:r>
            <a:r>
              <a:rPr lang="en-US" altLang="zh-TW" dirty="0" err="1"/>
              <a:t>MBRWithin</a:t>
            </a:r>
            <a:r>
              <a:rPr lang="en-US" altLang="zh-TW" dirty="0"/>
              <a:t>(@</a:t>
            </a:r>
            <a:r>
              <a:rPr lang="en-US" altLang="zh-TW" dirty="0" err="1"/>
              <a:t>FRList</a:t>
            </a:r>
            <a:r>
              <a:rPr lang="en-US" altLang="zh-TW" dirty="0"/>
              <a:t>,@</a:t>
            </a:r>
            <a:r>
              <a:rPr lang="en-US" altLang="zh-TW" dirty="0" err="1"/>
              <a:t>FPoint</a:t>
            </a:r>
            <a:r>
              <a:rPr lang="en-US" altLang="zh-TW" dirty="0"/>
              <a:t>);</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34</a:t>
            </a:fld>
            <a:endParaRPr lang="en-US" altLang="zh-TW" dirty="0"/>
          </a:p>
        </p:txBody>
      </p:sp>
    </p:spTree>
    <p:extLst>
      <p:ext uri="{BB962C8B-B14F-4D97-AF65-F5344CB8AC3E}">
        <p14:creationId xmlns:p14="http://schemas.microsoft.com/office/powerpoint/2010/main" val="3049002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替代</a:t>
            </a:r>
            <a:r>
              <a:rPr lang="zh-TW" altLang="en-US" b="1" dirty="0"/>
              <a:t>篩選節點</a:t>
            </a:r>
            <a:r>
              <a:rPr lang="zh-TW" altLang="en-US" b="1" dirty="0" smtClean="0"/>
              <a:t>模組</a:t>
            </a:r>
            <a:r>
              <a:rPr lang="zh-TW" altLang="en-US" b="1" dirty="0"/>
              <a:t>的</a:t>
            </a:r>
            <a:r>
              <a:rPr lang="zh-TW" altLang="en-US" b="1" dirty="0" smtClean="0"/>
              <a:t>範例</a:t>
            </a:r>
            <a:endParaRPr lang="zh-TW" altLang="en-US" b="1" dirty="0"/>
          </a:p>
        </p:txBody>
      </p:sp>
      <p:sp>
        <p:nvSpPr>
          <p:cNvPr id="3" name="內容版面配置區 2"/>
          <p:cNvSpPr>
            <a:spLocks noGrp="1"/>
          </p:cNvSpPr>
          <p:nvPr>
            <p:ph idx="1"/>
          </p:nvPr>
        </p:nvSpPr>
        <p:spPr>
          <a:xfrm>
            <a:off x="827087" y="1196975"/>
            <a:ext cx="8116888" cy="1943993"/>
          </a:xfrm>
        </p:spPr>
        <p:txBody>
          <a:bodyPr/>
          <a:lstStyle/>
          <a:p>
            <a:r>
              <a:rPr lang="en-US" altLang="zh-TW" dirty="0"/>
              <a:t>e</a:t>
            </a:r>
            <a:r>
              <a:rPr lang="en-US" altLang="zh-TW" dirty="0" smtClean="0"/>
              <a:t>x:</a:t>
            </a:r>
            <a:r>
              <a:rPr lang="zh-TW" altLang="en-US" dirty="0" smtClean="0"/>
              <a:t>查詢</a:t>
            </a:r>
            <a:r>
              <a:rPr lang="en-US" altLang="zh-TW" dirty="0"/>
              <a:t>[</a:t>
            </a:r>
            <a:r>
              <a:rPr lang="zh-TW" altLang="en-US" dirty="0"/>
              <a:t>捷運西門站</a:t>
            </a:r>
            <a:r>
              <a:rPr lang="en-US" altLang="zh-TW" dirty="0" smtClean="0"/>
              <a:t>]</a:t>
            </a:r>
            <a:r>
              <a:rPr lang="zh-TW" altLang="en-US" dirty="0" smtClean="0"/>
              <a:t>的替代點集合。</a:t>
            </a:r>
            <a:endParaRPr lang="en-US" altLang="zh-TW" dirty="0" smtClean="0"/>
          </a:p>
          <a:p>
            <a:pPr marL="0" indent="0">
              <a:buNone/>
            </a:pPr>
            <a:r>
              <a:rPr lang="zh-TW" altLang="en-US" sz="2400" dirty="0" smtClean="0"/>
              <a:t>首先，</a:t>
            </a:r>
            <a:r>
              <a:rPr lang="en-US" altLang="zh-TW" sz="2400" dirty="0" err="1" smtClean="0"/>
              <a:t>st_distance</a:t>
            </a:r>
            <a:r>
              <a:rPr lang="zh-TW" altLang="en-US" sz="2400" dirty="0" smtClean="0"/>
              <a:t> </a:t>
            </a:r>
            <a:r>
              <a:rPr lang="en-US" altLang="zh-TW" sz="2400" dirty="0" smtClean="0"/>
              <a:t>1km</a:t>
            </a:r>
            <a:r>
              <a:rPr lang="zh-TW" altLang="en-US" sz="2400" dirty="0" smtClean="0"/>
              <a:t>內的有</a:t>
            </a:r>
            <a:r>
              <a:rPr lang="en-US" altLang="zh-TW" sz="2400" dirty="0" smtClean="0"/>
              <a:t>V1</a:t>
            </a:r>
            <a:r>
              <a:rPr lang="zh-TW" altLang="en-US" sz="2400" dirty="0" smtClean="0"/>
              <a:t>、</a:t>
            </a:r>
            <a:r>
              <a:rPr lang="en-US" altLang="zh-TW" sz="2400" dirty="0" smtClean="0"/>
              <a:t>V2</a:t>
            </a:r>
            <a:r>
              <a:rPr lang="zh-TW" altLang="en-US" sz="2400" dirty="0" smtClean="0"/>
              <a:t>、</a:t>
            </a:r>
            <a:r>
              <a:rPr lang="en-US" altLang="zh-TW" sz="2400" dirty="0" smtClean="0"/>
              <a:t>V3</a:t>
            </a:r>
            <a:endParaRPr lang="en-US" altLang="zh-TW" sz="2400" dirty="0"/>
          </a:p>
          <a:p>
            <a:pPr marL="0" indent="0">
              <a:buNone/>
            </a:pPr>
            <a:r>
              <a:rPr lang="zh-TW" altLang="en-US" sz="2400" dirty="0" smtClean="0"/>
              <a:t>接著，因為</a:t>
            </a:r>
            <a:r>
              <a:rPr lang="en-US" altLang="zh-TW" sz="2400" dirty="0" err="1" smtClean="0"/>
              <a:t>MBRWithin</a:t>
            </a:r>
            <a:r>
              <a:rPr lang="en-US" altLang="zh-TW" sz="2400" dirty="0" smtClean="0"/>
              <a:t>(V1)</a:t>
            </a:r>
            <a:r>
              <a:rPr lang="zh-TW" altLang="en-US" sz="2400" dirty="0" smtClean="0"/>
              <a:t>回傳</a:t>
            </a:r>
            <a:r>
              <a:rPr lang="en-US" altLang="zh-TW" sz="2400" dirty="0" smtClean="0"/>
              <a:t>”1”</a:t>
            </a:r>
            <a:r>
              <a:rPr lang="zh-TW" altLang="en-US" sz="2400" dirty="0" smtClean="0"/>
              <a:t>等於在淹水區域內所以剔除不輸出。</a:t>
            </a:r>
            <a:endParaRPr lang="zh-TW" altLang="en-US" sz="2400"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35</a:t>
            </a:fld>
            <a:endParaRPr lang="en-US" altLang="zh-TW" dirty="0"/>
          </a:p>
        </p:txBody>
      </p:sp>
      <p:pic>
        <p:nvPicPr>
          <p:cNvPr id="7" name="圖片 6"/>
          <p:cNvPicPr/>
          <p:nvPr/>
        </p:nvPicPr>
        <p:blipFill>
          <a:blip r:embed="rId3" cstate="print">
            <a:extLst>
              <a:ext uri="{28A0092B-C50C-407E-A947-70E740481C1C}">
                <a14:useLocalDpi xmlns:a14="http://schemas.microsoft.com/office/drawing/2010/main" val="0"/>
              </a:ext>
            </a:extLst>
          </a:blip>
          <a:stretch>
            <a:fillRect/>
          </a:stretch>
        </p:blipFill>
        <p:spPr>
          <a:xfrm>
            <a:off x="402863" y="3039009"/>
            <a:ext cx="4420553" cy="3384376"/>
          </a:xfrm>
          <a:prstGeom prst="rect">
            <a:avLst/>
          </a:prstGeom>
        </p:spPr>
      </p:pic>
      <p:sp>
        <p:nvSpPr>
          <p:cNvPr id="8" name="內容版面配置區 2"/>
          <p:cNvSpPr txBox="1">
            <a:spLocks/>
          </p:cNvSpPr>
          <p:nvPr/>
        </p:nvSpPr>
        <p:spPr bwMode="auto">
          <a:xfrm>
            <a:off x="4963045" y="4088266"/>
            <a:ext cx="3800896" cy="11271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t>[</a:t>
            </a:r>
            <a:r>
              <a:rPr lang="zh-TW" altLang="en-US" kern="0" dirty="0" smtClean="0"/>
              <a:t>捷運西門站</a:t>
            </a:r>
            <a:r>
              <a:rPr lang="en-US" altLang="zh-TW" kern="0" dirty="0" smtClean="0"/>
              <a:t>]</a:t>
            </a:r>
            <a:r>
              <a:rPr lang="zh-TW" altLang="en-US" kern="0" dirty="0" smtClean="0"/>
              <a:t>  鄰近</a:t>
            </a:r>
            <a:endParaRPr lang="en-US" altLang="zh-TW" kern="0" dirty="0" smtClean="0"/>
          </a:p>
          <a:p>
            <a:pPr marL="0" indent="0">
              <a:buNone/>
            </a:pPr>
            <a:r>
              <a:rPr lang="zh-TW" altLang="en-US" kern="0" dirty="0" smtClean="0"/>
              <a:t>替代點集合</a:t>
            </a:r>
            <a:r>
              <a:rPr lang="en-US" altLang="zh-TW" kern="0" dirty="0" smtClean="0"/>
              <a:t>={V2</a:t>
            </a:r>
            <a:r>
              <a:rPr lang="zh-TW" altLang="en-US" kern="0" dirty="0" smtClean="0"/>
              <a:t>、</a:t>
            </a:r>
            <a:r>
              <a:rPr lang="en-US" altLang="zh-TW" kern="0" dirty="0" smtClean="0"/>
              <a:t>V3}</a:t>
            </a:r>
            <a:endParaRPr lang="zh-TW" altLang="en-US" kern="0" dirty="0"/>
          </a:p>
        </p:txBody>
      </p:sp>
    </p:spTree>
    <p:extLst>
      <p:ext uri="{BB962C8B-B14F-4D97-AF65-F5344CB8AC3E}">
        <p14:creationId xmlns:p14="http://schemas.microsoft.com/office/powerpoint/2010/main" val="3741224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b="1" dirty="0" smtClean="0"/>
              <a:t>Step5&amp;6 </a:t>
            </a:r>
            <a:r>
              <a:rPr lang="zh-TW" altLang="en-US" sz="2800" b="1" dirty="0" smtClean="0"/>
              <a:t>執行</a:t>
            </a:r>
            <a:r>
              <a:rPr lang="en-US" altLang="zh-TW" sz="2800" b="1" dirty="0" smtClean="0"/>
              <a:t>GSP-DF</a:t>
            </a:r>
            <a:r>
              <a:rPr lang="zh-TW" altLang="en-US" sz="2800" b="1" dirty="0" smtClean="0"/>
              <a:t>演算法、最後顯示畫面</a:t>
            </a:r>
            <a:endParaRPr lang="zh-TW" altLang="en-US" sz="2800" b="1" dirty="0"/>
          </a:p>
        </p:txBody>
      </p:sp>
      <p:sp>
        <p:nvSpPr>
          <p:cNvPr id="3" name="內容版面配置區 2"/>
          <p:cNvSpPr>
            <a:spLocks noGrp="1"/>
          </p:cNvSpPr>
          <p:nvPr>
            <p:ph idx="1"/>
          </p:nvPr>
        </p:nvSpPr>
        <p:spPr/>
        <p:txBody>
          <a:bodyPr/>
          <a:lstStyle/>
          <a:p>
            <a:r>
              <a:rPr lang="zh-TW" altLang="en-US" dirty="0" smtClean="0"/>
              <a:t>使用</a:t>
            </a:r>
            <a:r>
              <a:rPr lang="en-US" altLang="zh-TW" dirty="0" smtClean="0"/>
              <a:t>GSP-DF</a:t>
            </a:r>
            <a:r>
              <a:rPr lang="zh-TW" altLang="en-US" dirty="0" smtClean="0"/>
              <a:t>演算法，</a:t>
            </a:r>
            <a:r>
              <a:rPr lang="en-US" altLang="zh-TW" dirty="0" smtClean="0"/>
              <a:t>C</a:t>
            </a:r>
            <a:r>
              <a:rPr lang="en-US" altLang="zh-TW" sz="1800" dirty="0" smtClean="0"/>
              <a:t>0</a:t>
            </a:r>
            <a:r>
              <a:rPr lang="en-US" altLang="zh-TW" dirty="0" smtClean="0"/>
              <a:t>={Vs}</a:t>
            </a:r>
            <a:r>
              <a:rPr lang="zh-TW" altLang="en-US" dirty="0" smtClean="0"/>
              <a:t>、</a:t>
            </a:r>
            <a:r>
              <a:rPr lang="en-US" altLang="zh-TW" dirty="0" smtClean="0"/>
              <a:t>C</a:t>
            </a:r>
            <a:r>
              <a:rPr lang="en-US" altLang="zh-TW" sz="1600" dirty="0" smtClean="0"/>
              <a:t>1~</a:t>
            </a:r>
            <a:r>
              <a:rPr lang="en-US" altLang="zh-TW" dirty="0" smtClean="0"/>
              <a:t>C</a:t>
            </a:r>
            <a:r>
              <a:rPr lang="en-US" altLang="zh-TW" sz="1600" dirty="0" smtClean="0"/>
              <a:t>N</a:t>
            </a:r>
            <a:r>
              <a:rPr lang="zh-TW" altLang="en-US" dirty="0" smtClean="0"/>
              <a:t>為</a:t>
            </a:r>
            <a:r>
              <a:rPr lang="en-US" altLang="zh-TW" dirty="0" smtClean="0"/>
              <a:t>N</a:t>
            </a:r>
            <a:r>
              <a:rPr lang="zh-TW" altLang="en-US" dirty="0" smtClean="0"/>
              <a:t>個替代種類、</a:t>
            </a:r>
            <a:r>
              <a:rPr lang="en-US" altLang="zh-TW" dirty="0" smtClean="0"/>
              <a:t>C</a:t>
            </a:r>
            <a:r>
              <a:rPr lang="en-US" altLang="zh-TW" sz="1800" dirty="0" smtClean="0"/>
              <a:t>N+1</a:t>
            </a:r>
            <a:r>
              <a:rPr lang="en-US" altLang="zh-TW" dirty="0" smtClean="0"/>
              <a:t>={</a:t>
            </a:r>
            <a:r>
              <a:rPr lang="en-US" altLang="zh-TW" dirty="0" err="1" smtClean="0"/>
              <a:t>V</a:t>
            </a:r>
            <a:r>
              <a:rPr lang="en-US" altLang="zh-TW" sz="1800" dirty="0" err="1" smtClean="0"/>
              <a:t>t</a:t>
            </a:r>
            <a:r>
              <a:rPr lang="en-US" altLang="zh-TW" dirty="0" smtClean="0"/>
              <a:t>}</a:t>
            </a:r>
            <a:r>
              <a:rPr lang="zh-TW" altLang="en-US" dirty="0" smtClean="0"/>
              <a:t>，計算最短路徑。</a:t>
            </a:r>
            <a:endParaRPr lang="en-US" altLang="zh-TW" dirty="0" smtClean="0"/>
          </a:p>
          <a:p>
            <a:r>
              <a:rPr lang="zh-TW" altLang="en-US" dirty="0" smtClean="0"/>
              <a:t>最後</a:t>
            </a:r>
            <a:r>
              <a:rPr lang="zh-TW" altLang="en-US" dirty="0"/>
              <a:t>，將替代點作為傳至</a:t>
            </a:r>
            <a:r>
              <a:rPr lang="en-US" altLang="zh-TW" dirty="0" err="1"/>
              <a:t>GoogleMaps</a:t>
            </a:r>
            <a:r>
              <a:rPr lang="zh-TW" altLang="en-US" dirty="0"/>
              <a:t>作為</a:t>
            </a:r>
            <a:r>
              <a:rPr lang="en-US" altLang="zh-TW" dirty="0" smtClean="0"/>
              <a:t>Waypoints</a:t>
            </a:r>
            <a:r>
              <a:rPr lang="zh-TW" altLang="en-US" dirty="0" smtClean="0"/>
              <a:t>並顯示於</a:t>
            </a:r>
            <a:r>
              <a:rPr lang="en-US" altLang="zh-TW" dirty="0" err="1" smtClean="0"/>
              <a:t>ResultDisplay</a:t>
            </a:r>
            <a:r>
              <a:rPr lang="zh-TW" altLang="en-US" dirty="0" smtClean="0"/>
              <a:t>。</a:t>
            </a:r>
            <a:endParaRPr lang="en-US" altLang="zh-TW"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36</a:t>
            </a:fld>
            <a:endParaRPr lang="en-US" altLang="zh-TW" dirty="0"/>
          </a:p>
        </p:txBody>
      </p:sp>
      <p:pic>
        <p:nvPicPr>
          <p:cNvPr id="7" name="圖片 6"/>
          <p:cNvPicPr/>
          <p:nvPr/>
        </p:nvPicPr>
        <p:blipFill rotWithShape="1">
          <a:blip r:embed="rId3"/>
          <a:srcRect l="14856" t="11714" r="40090" b="17137"/>
          <a:stretch/>
        </p:blipFill>
        <p:spPr bwMode="auto">
          <a:xfrm>
            <a:off x="323528" y="3126647"/>
            <a:ext cx="4032448" cy="3283677"/>
          </a:xfrm>
          <a:prstGeom prst="rect">
            <a:avLst/>
          </a:prstGeom>
          <a:ln>
            <a:noFill/>
          </a:ln>
          <a:extLst>
            <a:ext uri="{53640926-AAD7-44D8-BBD7-CCE9431645EC}">
              <a14:shadowObscured xmlns:a14="http://schemas.microsoft.com/office/drawing/2010/main"/>
            </a:ext>
          </a:extLst>
        </p:spPr>
      </p:pic>
      <p:pic>
        <p:nvPicPr>
          <p:cNvPr id="8" name="圖片 7"/>
          <p:cNvPicPr/>
          <p:nvPr/>
        </p:nvPicPr>
        <p:blipFill rotWithShape="1">
          <a:blip r:embed="rId4"/>
          <a:srcRect l="11918" t="12147" r="47124" b="8582"/>
          <a:stretch/>
        </p:blipFill>
        <p:spPr bwMode="auto">
          <a:xfrm>
            <a:off x="4499992" y="3126646"/>
            <a:ext cx="3600400" cy="32836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32347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實驗</a:t>
            </a:r>
          </a:p>
        </p:txBody>
      </p:sp>
      <p:sp>
        <p:nvSpPr>
          <p:cNvPr id="3" name="內容版面配置區 2"/>
          <p:cNvSpPr>
            <a:spLocks noGrp="1"/>
          </p:cNvSpPr>
          <p:nvPr>
            <p:ph idx="1"/>
          </p:nvPr>
        </p:nvSpPr>
        <p:spPr/>
        <p:txBody>
          <a:bodyPr/>
          <a:lstStyle/>
          <a:p>
            <a:r>
              <a:rPr lang="zh-TW" altLang="en-US" dirty="0"/>
              <a:t>實驗</a:t>
            </a:r>
            <a:r>
              <a:rPr lang="zh-TW" altLang="en-US" dirty="0" smtClean="0"/>
              <a:t>環境</a:t>
            </a:r>
            <a:endParaRPr lang="en-US" altLang="zh-TW" dirty="0"/>
          </a:p>
          <a:p>
            <a:r>
              <a:rPr lang="zh-TW" altLang="en-US" dirty="0" smtClean="0"/>
              <a:t>實驗方法與資料</a:t>
            </a:r>
            <a:r>
              <a:rPr lang="zh-TW" altLang="en-US" dirty="0"/>
              <a:t>集</a:t>
            </a:r>
            <a:endParaRPr lang="en-US" altLang="zh-TW" dirty="0"/>
          </a:p>
          <a:p>
            <a:r>
              <a:rPr lang="zh-TW" altLang="en-US" dirty="0" smtClean="0"/>
              <a:t>實驗結果</a:t>
            </a:r>
            <a:endParaRPr lang="zh-TW" altLang="en-US" dirty="0"/>
          </a:p>
          <a:p>
            <a:pPr lvl="1"/>
            <a:r>
              <a:rPr lang="zh-TW" altLang="en-US" dirty="0" smtClean="0"/>
              <a:t>實驗</a:t>
            </a:r>
            <a:r>
              <a:rPr lang="en-US" altLang="zh-TW" dirty="0" smtClean="0"/>
              <a:t>1</a:t>
            </a:r>
            <a:r>
              <a:rPr lang="en-US" altLang="zh-TW" dirty="0"/>
              <a:t>-</a:t>
            </a:r>
            <a:r>
              <a:rPr lang="zh-TW" altLang="zh-TW" dirty="0" smtClean="0"/>
              <a:t>改變淹水</a:t>
            </a:r>
            <a:r>
              <a:rPr lang="zh-TW" altLang="en-US" dirty="0" smtClean="0"/>
              <a:t>區域</a:t>
            </a:r>
            <a:r>
              <a:rPr lang="zh-TW" altLang="zh-TW" dirty="0" smtClean="0"/>
              <a:t>數量</a:t>
            </a:r>
            <a:endParaRPr lang="en-US" altLang="zh-TW" dirty="0" smtClean="0"/>
          </a:p>
          <a:p>
            <a:pPr lvl="1"/>
            <a:r>
              <a:rPr lang="zh-TW" altLang="en-US" dirty="0" smtClean="0"/>
              <a:t>實驗</a:t>
            </a:r>
            <a:r>
              <a:rPr lang="en-US" altLang="zh-TW" dirty="0" smtClean="0"/>
              <a:t>2-</a:t>
            </a:r>
            <a:r>
              <a:rPr lang="zh-TW" altLang="zh-TW" dirty="0" smtClean="0"/>
              <a:t>改變</a:t>
            </a:r>
            <a:r>
              <a:rPr lang="zh-TW" altLang="en-US" dirty="0" smtClean="0"/>
              <a:t>路網圖</a:t>
            </a:r>
            <a:r>
              <a:rPr lang="zh-TW" altLang="zh-TW" dirty="0" smtClean="0"/>
              <a:t>數量</a:t>
            </a:r>
            <a:endParaRPr lang="en-US" altLang="zh-TW" dirty="0" smtClean="0"/>
          </a:p>
          <a:p>
            <a:pPr lvl="1"/>
            <a:r>
              <a:rPr lang="zh-TW" altLang="en-US" dirty="0" smtClean="0"/>
              <a:t>實驗</a:t>
            </a:r>
            <a:r>
              <a:rPr lang="en-US" altLang="zh-TW" dirty="0" smtClean="0"/>
              <a:t>3-</a:t>
            </a:r>
            <a:r>
              <a:rPr lang="zh-TW" altLang="en-US" dirty="0" smtClean="0"/>
              <a:t>規劃</a:t>
            </a:r>
            <a:r>
              <a:rPr lang="zh-TW" altLang="en-US" dirty="0"/>
              <a:t>路徑</a:t>
            </a:r>
            <a:r>
              <a:rPr lang="zh-TW" altLang="en-US" dirty="0" smtClean="0"/>
              <a:t>成功率</a:t>
            </a:r>
            <a:endParaRPr lang="en-US" altLang="zh-TW" dirty="0" smtClean="0"/>
          </a:p>
          <a:p>
            <a:pPr lvl="1"/>
            <a:r>
              <a:rPr lang="zh-TW" altLang="en-US" dirty="0" smtClean="0"/>
              <a:t>實驗</a:t>
            </a:r>
            <a:r>
              <a:rPr lang="en-US" altLang="zh-TW" dirty="0" smtClean="0"/>
              <a:t>4-</a:t>
            </a:r>
            <a:r>
              <a:rPr lang="zh-TW" altLang="en-US" dirty="0" smtClean="0"/>
              <a:t>規劃路徑距離</a:t>
            </a:r>
            <a:endParaRPr lang="en-US" altLang="zh-TW"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37</a:t>
            </a:fld>
            <a:endParaRPr lang="en-US" altLang="zh-TW" dirty="0"/>
          </a:p>
        </p:txBody>
      </p:sp>
    </p:spTree>
    <p:extLst>
      <p:ext uri="{BB962C8B-B14F-4D97-AF65-F5344CB8AC3E}">
        <p14:creationId xmlns:p14="http://schemas.microsoft.com/office/powerpoint/2010/main" val="32717713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實驗環境</a:t>
            </a:r>
            <a:endParaRPr lang="zh-TW" altLang="en-US" dirty="0"/>
          </a:p>
        </p:txBody>
      </p:sp>
      <p:sp>
        <p:nvSpPr>
          <p:cNvPr id="3" name="內容版面配置區 2"/>
          <p:cNvSpPr>
            <a:spLocks noGrp="1"/>
          </p:cNvSpPr>
          <p:nvPr>
            <p:ph idx="1"/>
          </p:nvPr>
        </p:nvSpPr>
        <p:spPr/>
        <p:txBody>
          <a:bodyPr/>
          <a:lstStyle/>
          <a:p>
            <a:r>
              <a:rPr lang="zh-TW" altLang="zh-TW" sz="2400" dirty="0"/>
              <a:t>個人電腦</a:t>
            </a:r>
            <a:r>
              <a:rPr lang="zh-TW" altLang="en-US" sz="2400" dirty="0" smtClean="0">
                <a:latin typeface="Times New Roman" pitchFamily="18" charset="0"/>
                <a:cs typeface="Times New Roman" pitchFamily="18" charset="0"/>
              </a:rPr>
              <a:t>：</a:t>
            </a:r>
            <a:endParaRPr lang="en-US" altLang="zh-TW" dirty="0"/>
          </a:p>
          <a:p>
            <a:pPr lvl="1"/>
            <a:r>
              <a:rPr lang="en-US" altLang="zh-TW" dirty="0"/>
              <a:t>CPU</a:t>
            </a:r>
            <a:r>
              <a:rPr lang="zh-TW" altLang="zh-TW" dirty="0"/>
              <a:t>為</a:t>
            </a:r>
            <a:r>
              <a:rPr lang="en-US" altLang="zh-TW" dirty="0"/>
              <a:t>i7-2600</a:t>
            </a:r>
            <a:r>
              <a:rPr lang="zh-TW" altLang="zh-TW" dirty="0"/>
              <a:t>四核心且核心時脈為</a:t>
            </a:r>
            <a:r>
              <a:rPr lang="en-US" altLang="zh-TW" dirty="0"/>
              <a:t>3.4GHz</a:t>
            </a:r>
          </a:p>
          <a:p>
            <a:pPr lvl="1"/>
            <a:r>
              <a:rPr lang="en-US" altLang="zh-TW" dirty="0">
                <a:cs typeface="Times New Roman" pitchFamily="18" charset="0"/>
              </a:rPr>
              <a:t>RAM</a:t>
            </a:r>
            <a:r>
              <a:rPr lang="zh-TW" altLang="en-US" dirty="0">
                <a:latin typeface="Times New Roman" pitchFamily="18" charset="0"/>
                <a:cs typeface="Times New Roman" pitchFamily="18" charset="0"/>
              </a:rPr>
              <a:t> ： </a:t>
            </a:r>
            <a:r>
              <a:rPr lang="en-US" altLang="zh-TW" dirty="0">
                <a:cs typeface="Times New Roman" pitchFamily="18" charset="0"/>
              </a:rPr>
              <a:t>4</a:t>
            </a:r>
            <a:r>
              <a:rPr lang="en-US" altLang="zh-TW" dirty="0"/>
              <a:t>GB</a:t>
            </a:r>
          </a:p>
          <a:p>
            <a:pPr lvl="1"/>
            <a:r>
              <a:rPr lang="en-US" altLang="zh-TW" dirty="0">
                <a:cs typeface="Times New Roman" pitchFamily="18" charset="0"/>
              </a:rPr>
              <a:t>OS</a:t>
            </a:r>
            <a:r>
              <a:rPr lang="zh-TW" altLang="en-US" dirty="0">
                <a:latin typeface="Times New Roman" pitchFamily="18" charset="0"/>
                <a:cs typeface="Times New Roman" pitchFamily="18" charset="0"/>
              </a:rPr>
              <a:t> ： </a:t>
            </a:r>
            <a:r>
              <a:rPr lang="en-US" altLang="zh-TW" dirty="0"/>
              <a:t>64</a:t>
            </a:r>
            <a:r>
              <a:rPr lang="zh-TW" altLang="zh-TW" dirty="0"/>
              <a:t>位元的</a:t>
            </a:r>
            <a:r>
              <a:rPr lang="en-US" altLang="zh-TW" dirty="0"/>
              <a:t>Windows 7</a:t>
            </a:r>
            <a:r>
              <a:rPr lang="zh-TW" altLang="zh-TW" dirty="0"/>
              <a:t>企業版個人電腦</a:t>
            </a:r>
            <a:r>
              <a:rPr lang="zh-TW" altLang="en-US" dirty="0">
                <a:latin typeface="Times New Roman" pitchFamily="18" charset="0"/>
                <a:cs typeface="Times New Roman" pitchFamily="18" charset="0"/>
              </a:rPr>
              <a:t>：</a:t>
            </a:r>
            <a:endParaRPr lang="en-US" altLang="zh-TW" dirty="0">
              <a:latin typeface="Times New Roman" pitchFamily="18" charset="0"/>
              <a:cs typeface="Times New Roman" pitchFamily="18" charset="0"/>
            </a:endParaRPr>
          </a:p>
          <a:p>
            <a:r>
              <a:rPr lang="zh-TW" altLang="zh-TW" sz="2400" dirty="0" smtClean="0"/>
              <a:t>比較</a:t>
            </a:r>
            <a:r>
              <a:rPr lang="zh-TW" altLang="zh-TW" sz="2400" dirty="0"/>
              <a:t>迴避淹水區域路徑之</a:t>
            </a:r>
            <a:r>
              <a:rPr lang="en-US" altLang="zh-TW" sz="2400" dirty="0"/>
              <a:t>Baseline</a:t>
            </a:r>
            <a:r>
              <a:rPr lang="zh-TW" altLang="zh-TW" sz="2400" dirty="0"/>
              <a:t>及</a:t>
            </a:r>
            <a:r>
              <a:rPr lang="en-US" altLang="zh-TW" sz="2400" dirty="0"/>
              <a:t>Cloud</a:t>
            </a:r>
            <a:r>
              <a:rPr lang="zh-TW" altLang="zh-TW" sz="2400" dirty="0"/>
              <a:t>兩種方法的差異</a:t>
            </a:r>
            <a:r>
              <a:rPr lang="zh-TW" altLang="zh-TW" sz="2400" dirty="0" smtClean="0"/>
              <a:t>。</a:t>
            </a:r>
            <a:endParaRPr lang="en-US" altLang="zh-TW" sz="2400" dirty="0" smtClean="0"/>
          </a:p>
          <a:p>
            <a:r>
              <a:rPr lang="en-US" altLang="zh-TW" sz="2400" dirty="0"/>
              <a:t>Baseline</a:t>
            </a:r>
            <a:r>
              <a:rPr lang="zh-TW" altLang="zh-TW" sz="2400" dirty="0"/>
              <a:t>方法以</a:t>
            </a:r>
            <a:r>
              <a:rPr lang="en-US" altLang="zh-TW" sz="2400" dirty="0"/>
              <a:t>Microsoft Visual C++ 2010</a:t>
            </a:r>
            <a:r>
              <a:rPr lang="zh-TW" altLang="zh-TW" sz="2400" dirty="0"/>
              <a:t>進行實</a:t>
            </a:r>
            <a:r>
              <a:rPr lang="zh-TW" altLang="zh-TW" sz="2400" dirty="0" smtClean="0"/>
              <a:t>作</a:t>
            </a:r>
            <a:endParaRPr lang="en-US" altLang="zh-TW" sz="2400" dirty="0" smtClean="0"/>
          </a:p>
          <a:p>
            <a:r>
              <a:rPr lang="en-US" altLang="zh-TW" sz="2400" dirty="0"/>
              <a:t>Cloud</a:t>
            </a:r>
            <a:r>
              <a:rPr lang="zh-TW" altLang="zh-TW" sz="2400" dirty="0"/>
              <a:t>方法除了主程式以</a:t>
            </a:r>
            <a:r>
              <a:rPr lang="en-US" altLang="zh-TW" sz="2400" dirty="0"/>
              <a:t>C++</a:t>
            </a:r>
            <a:r>
              <a:rPr lang="zh-TW" altLang="zh-TW" sz="2400" dirty="0"/>
              <a:t>實作外</a:t>
            </a:r>
            <a:r>
              <a:rPr lang="zh-TW" altLang="zh-TW" sz="2400" dirty="0" smtClean="0"/>
              <a:t>，</a:t>
            </a:r>
            <a:r>
              <a:rPr lang="en-US" altLang="zh-TW" sz="2400" dirty="0" smtClean="0"/>
              <a:t>『</a:t>
            </a:r>
            <a:r>
              <a:rPr lang="zh-TW" altLang="zh-TW" sz="2400" dirty="0" smtClean="0"/>
              <a:t>替代</a:t>
            </a:r>
            <a:r>
              <a:rPr lang="zh-TW" altLang="zh-TW" sz="2400" dirty="0"/>
              <a:t>節點</a:t>
            </a:r>
            <a:r>
              <a:rPr lang="zh-TW" altLang="zh-TW" sz="2400" dirty="0" smtClean="0"/>
              <a:t>篩選</a:t>
            </a:r>
            <a:r>
              <a:rPr lang="en-US" altLang="zh-TW" sz="2400" dirty="0" smtClean="0"/>
              <a:t>』</a:t>
            </a:r>
            <a:r>
              <a:rPr lang="zh-TW" altLang="zh-TW" sz="2400" dirty="0" smtClean="0"/>
              <a:t>和</a:t>
            </a:r>
            <a:r>
              <a:rPr lang="en-US" altLang="zh-TW" sz="2400" dirty="0" smtClean="0"/>
              <a:t>『</a:t>
            </a:r>
            <a:r>
              <a:rPr lang="zh-TW" altLang="zh-TW" sz="2400" dirty="0" smtClean="0"/>
              <a:t>雲端</a:t>
            </a:r>
            <a:r>
              <a:rPr lang="zh-TW" altLang="zh-TW" sz="2400" dirty="0"/>
              <a:t>路徑</a:t>
            </a:r>
            <a:r>
              <a:rPr lang="zh-TW" altLang="zh-TW" sz="2400" dirty="0" smtClean="0"/>
              <a:t>服務</a:t>
            </a:r>
            <a:r>
              <a:rPr lang="en-US" altLang="zh-TW" sz="2400" dirty="0" smtClean="0"/>
              <a:t>』</a:t>
            </a:r>
            <a:r>
              <a:rPr lang="zh-TW" altLang="zh-TW" sz="2400" dirty="0" smtClean="0"/>
              <a:t>，</a:t>
            </a:r>
            <a:r>
              <a:rPr lang="zh-TW" altLang="zh-TW" sz="2400" dirty="0"/>
              <a:t>則使用</a:t>
            </a:r>
            <a:r>
              <a:rPr lang="en-US" altLang="zh-TW" sz="2400" dirty="0"/>
              <a:t>Microsoft Visual C# </a:t>
            </a:r>
            <a:r>
              <a:rPr lang="zh-TW" altLang="zh-TW" sz="2400" dirty="0" smtClean="0"/>
              <a:t>與</a:t>
            </a:r>
            <a:r>
              <a:rPr lang="zh-TW" altLang="zh-TW" sz="2400" dirty="0"/>
              <a:t>本機端</a:t>
            </a:r>
            <a:r>
              <a:rPr lang="zh-TW" altLang="zh-TW" sz="2400" dirty="0" smtClean="0"/>
              <a:t>架設</a:t>
            </a:r>
            <a:r>
              <a:rPr lang="en-US" altLang="zh-TW" sz="2400" dirty="0" smtClean="0"/>
              <a:t>Web Server</a:t>
            </a:r>
            <a:r>
              <a:rPr lang="zh-TW" altLang="en-US" sz="2400" dirty="0" smtClean="0"/>
              <a:t>、</a:t>
            </a:r>
            <a:r>
              <a:rPr lang="en-US" altLang="zh-TW" sz="2400" dirty="0" smtClean="0"/>
              <a:t>MySQL&amp;PHP5.5</a:t>
            </a:r>
            <a:r>
              <a:rPr lang="zh-TW" altLang="en-US" sz="2400" dirty="0" smtClean="0"/>
              <a:t>。</a:t>
            </a:r>
            <a:endParaRPr lang="en-US" altLang="zh-TW" sz="2400" dirty="0">
              <a:latin typeface="Times New Roman" pitchFamily="18" charset="0"/>
              <a:cs typeface="Times New Roman" pitchFamily="18" charset="0"/>
            </a:endParaRPr>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38</a:t>
            </a:fld>
            <a:endParaRPr lang="en-US" altLang="zh-TW" dirty="0"/>
          </a:p>
        </p:txBody>
      </p:sp>
    </p:spTree>
    <p:extLst>
      <p:ext uri="{BB962C8B-B14F-4D97-AF65-F5344CB8AC3E}">
        <p14:creationId xmlns:p14="http://schemas.microsoft.com/office/powerpoint/2010/main" val="22822739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資料</a:t>
            </a:r>
            <a:r>
              <a:rPr lang="zh-TW" altLang="en-US" b="1" dirty="0"/>
              <a:t>集</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zh-TW" altLang="zh-TW" dirty="0" smtClean="0"/>
                  <a:t>交通部</a:t>
                </a:r>
                <a:r>
                  <a:rPr lang="zh-TW" altLang="zh-TW" dirty="0"/>
                  <a:t>路網數值圖服務網提供的</a:t>
                </a:r>
                <a:r>
                  <a:rPr lang="zh-TW" altLang="zh-TW" dirty="0" smtClean="0"/>
                  <a:t>台北市 </a:t>
                </a:r>
                <a:r>
                  <a:rPr lang="en-US" altLang="zh-TW" dirty="0" smtClean="0"/>
                  <a:t>(</a:t>
                </a:r>
                <a:r>
                  <a:rPr lang="zh-TW" altLang="zh-TW" dirty="0" smtClean="0"/>
                  <a:t>中正區</a:t>
                </a:r>
                <a:r>
                  <a:rPr lang="zh-TW" altLang="zh-TW" dirty="0"/>
                  <a:t>及</a:t>
                </a:r>
                <a:r>
                  <a:rPr lang="zh-TW" altLang="zh-TW" dirty="0" smtClean="0"/>
                  <a:t>萬華區</a:t>
                </a:r>
                <a:r>
                  <a:rPr lang="en-US" altLang="zh-TW" dirty="0" smtClean="0"/>
                  <a:t>)</a:t>
                </a:r>
                <a:r>
                  <a:rPr lang="zh-TW" altLang="zh-TW" dirty="0"/>
                  <a:t>路網圖</a:t>
                </a:r>
                <a:r>
                  <a:rPr lang="zh-TW" altLang="zh-TW" dirty="0" smtClean="0"/>
                  <a:t>，</a:t>
                </a:r>
                <a:r>
                  <a:rPr lang="zh-TW" altLang="zh-TW" dirty="0"/>
                  <a:t>共</a:t>
                </a:r>
                <a:r>
                  <a:rPr lang="en-US" altLang="zh-TW" dirty="0"/>
                  <a:t>7140</a:t>
                </a:r>
                <a:r>
                  <a:rPr lang="zh-TW" altLang="zh-TW" dirty="0"/>
                  <a:t>個節點、</a:t>
                </a:r>
                <a:r>
                  <a:rPr lang="en-US" altLang="zh-TW" dirty="0"/>
                  <a:t>9314</a:t>
                </a:r>
                <a:r>
                  <a:rPr lang="zh-TW" altLang="zh-TW" dirty="0"/>
                  <a:t>條</a:t>
                </a:r>
                <a:r>
                  <a:rPr lang="zh-TW" altLang="zh-TW" dirty="0" smtClean="0"/>
                  <a:t>邊</a:t>
                </a:r>
                <a:endParaRPr lang="en-US" altLang="zh-TW" dirty="0" smtClean="0"/>
              </a:p>
              <a:p>
                <a:r>
                  <a:rPr lang="zh-TW" altLang="zh-TW" dirty="0"/>
                  <a:t>人工所產生出來</a:t>
                </a:r>
                <a:r>
                  <a:rPr lang="zh-TW" altLang="zh-TW" dirty="0" smtClean="0"/>
                  <a:t>的淹水</a:t>
                </a:r>
                <a:r>
                  <a:rPr lang="zh-TW" altLang="zh-TW" dirty="0"/>
                  <a:t>區域資料的範圍為經度</a:t>
                </a:r>
                <a:r>
                  <a:rPr lang="en-US" altLang="zh-TW" sz="2000" dirty="0"/>
                  <a:t>121.4825~121.5353</a:t>
                </a:r>
                <a:r>
                  <a:rPr lang="zh-TW" altLang="zh-TW" dirty="0"/>
                  <a:t>、緯度</a:t>
                </a:r>
                <a:r>
                  <a:rPr lang="en-US" altLang="zh-TW" sz="2000" dirty="0"/>
                  <a:t>25.0136~25.55</a:t>
                </a:r>
                <a:r>
                  <a:rPr lang="zh-TW" altLang="zh-TW" dirty="0"/>
                  <a:t>，且根據隨機分佈、高斯分佈與群集分佈不重複的</a:t>
                </a:r>
                <a:r>
                  <a:rPr lang="zh-TW" altLang="zh-TW" dirty="0" smtClean="0"/>
                  <a:t>產生</a:t>
                </a:r>
                <a:r>
                  <a:rPr lang="zh-TW" altLang="en-US" dirty="0" smtClean="0"/>
                  <a:t>節點，並將節點延伸為</a:t>
                </a:r>
                <a:r>
                  <a:rPr lang="en-US" altLang="zh-TW" dirty="0" smtClean="0"/>
                  <a:t>0.5</a:t>
                </a:r>
                <a14:m>
                  <m:oMath xmlns:m="http://schemas.openxmlformats.org/officeDocument/2006/math">
                    <m:sSup>
                      <m:sSupPr>
                        <m:ctrlPr>
                          <a:rPr lang="zh-TW" altLang="zh-TW" i="1">
                            <a:latin typeface="Cambria Math" panose="02040503050406030204" pitchFamily="18" charset="0"/>
                          </a:rPr>
                        </m:ctrlPr>
                      </m:sSupPr>
                      <m:e>
                        <m:r>
                          <a:rPr lang="en-US" altLang="zh-TW" i="1">
                            <a:latin typeface="Cambria Math" panose="02040503050406030204" pitchFamily="18" charset="0"/>
                          </a:rPr>
                          <m:t>𝑘𝑚</m:t>
                        </m:r>
                      </m:e>
                      <m:sup>
                        <m:r>
                          <a:rPr lang="en-US" altLang="zh-TW" i="1">
                            <a:latin typeface="Cambria Math" panose="02040503050406030204" pitchFamily="18" charset="0"/>
                          </a:rPr>
                          <m:t>2</m:t>
                        </m:r>
                      </m:sup>
                    </m:sSup>
                    <m:r>
                      <a:rPr lang="zh-TW" altLang="en-US" i="1">
                        <a:latin typeface="Cambria Math" panose="02040503050406030204" pitchFamily="18" charset="0"/>
                      </a:rPr>
                      <m:t>的矩形</m:t>
                    </m:r>
                  </m:oMath>
                </a14:m>
                <a:r>
                  <a:rPr lang="zh-TW" altLang="zh-TW" dirty="0"/>
                  <a:t>區</a:t>
                </a:r>
                <a:r>
                  <a:rPr lang="zh-TW" altLang="zh-TW" dirty="0" smtClean="0"/>
                  <a:t>塊</a:t>
                </a:r>
                <a:r>
                  <a:rPr lang="zh-TW" altLang="en-US" dirty="0" smtClean="0"/>
                  <a:t>。</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390" t="-1476" r="-390"/>
                </a:stretch>
              </a:blipFill>
            </p:spPr>
            <p:txBody>
              <a:bodyPr/>
              <a:lstStyle/>
              <a:p>
                <a:r>
                  <a:rPr lang="zh-TW" altLang="en-US">
                    <a:noFill/>
                  </a:rPr>
                  <a:t> </a:t>
                </a:r>
              </a:p>
            </p:txBody>
          </p:sp>
        </mc:Fallback>
      </mc:AlternateContent>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39</a:t>
            </a:fld>
            <a:endParaRPr lang="en-US" altLang="zh-TW" dirty="0"/>
          </a:p>
        </p:txBody>
      </p:sp>
      <p:pic>
        <p:nvPicPr>
          <p:cNvPr id="7" name="圖片 6"/>
          <p:cNvPicPr/>
          <p:nvPr/>
        </p:nvPicPr>
        <p:blipFill>
          <a:blip r:embed="rId4" cstate="print"/>
          <a:stretch>
            <a:fillRect/>
          </a:stretch>
        </p:blipFill>
        <p:spPr>
          <a:xfrm>
            <a:off x="1216660" y="4505974"/>
            <a:ext cx="2563252" cy="1847288"/>
          </a:xfrm>
          <a:prstGeom prst="rect">
            <a:avLst/>
          </a:prstGeom>
        </p:spPr>
      </p:pic>
      <p:pic>
        <p:nvPicPr>
          <p:cNvPr id="8" name="圖片 7"/>
          <p:cNvPicPr/>
          <p:nvPr/>
        </p:nvPicPr>
        <p:blipFill>
          <a:blip r:embed="rId5" cstate="print"/>
          <a:stretch>
            <a:fillRect/>
          </a:stretch>
        </p:blipFill>
        <p:spPr>
          <a:xfrm>
            <a:off x="3788606" y="4553311"/>
            <a:ext cx="2079538" cy="1768114"/>
          </a:xfrm>
          <a:prstGeom prst="rect">
            <a:avLst/>
          </a:prstGeom>
        </p:spPr>
      </p:pic>
      <p:pic>
        <p:nvPicPr>
          <p:cNvPr id="9" name="圖片 8"/>
          <p:cNvPicPr/>
          <p:nvPr/>
        </p:nvPicPr>
        <p:blipFill>
          <a:blip r:embed="rId6" cstate="print"/>
          <a:stretch>
            <a:fillRect/>
          </a:stretch>
        </p:blipFill>
        <p:spPr>
          <a:xfrm>
            <a:off x="6012160" y="4559589"/>
            <a:ext cx="2376264" cy="1761836"/>
          </a:xfrm>
          <a:prstGeom prst="rect">
            <a:avLst/>
          </a:prstGeom>
        </p:spPr>
      </p:pic>
    </p:spTree>
    <p:extLst>
      <p:ext uri="{BB962C8B-B14F-4D97-AF65-F5344CB8AC3E}">
        <p14:creationId xmlns:p14="http://schemas.microsoft.com/office/powerpoint/2010/main" val="391069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目的</a:t>
            </a:r>
            <a:endParaRPr lang="zh-TW" altLang="en-US" dirty="0"/>
          </a:p>
        </p:txBody>
      </p:sp>
      <p:sp>
        <p:nvSpPr>
          <p:cNvPr id="3" name="內容版面配置區 2"/>
          <p:cNvSpPr>
            <a:spLocks noGrp="1"/>
          </p:cNvSpPr>
          <p:nvPr>
            <p:ph idx="1"/>
          </p:nvPr>
        </p:nvSpPr>
        <p:spPr/>
        <p:txBody>
          <a:bodyPr/>
          <a:lstStyle/>
          <a:p>
            <a:r>
              <a:rPr lang="zh-TW" altLang="zh-TW" dirty="0"/>
              <a:t>我們</a:t>
            </a:r>
            <a:r>
              <a:rPr lang="zh-TW" altLang="zh-TW" dirty="0" smtClean="0"/>
              <a:t>提出以</a:t>
            </a:r>
            <a:r>
              <a:rPr lang="zh-TW" altLang="en-US" dirty="0" smtClean="0"/>
              <a:t>避開淹水區域為主的路徑規劃，也就是透過路網圖與淹水區域資料找出汽車可從起點走到目的地的路徑。</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a:t>
            </a:fld>
            <a:endParaRPr lang="en-US" altLang="zh-TW" dirty="0"/>
          </a:p>
        </p:txBody>
      </p:sp>
      <p:pic>
        <p:nvPicPr>
          <p:cNvPr id="7" name="圖片 6"/>
          <p:cNvPicPr/>
          <p:nvPr/>
        </p:nvPicPr>
        <p:blipFill rotWithShape="1">
          <a:blip r:embed="rId3"/>
          <a:srcRect l="13464" t="11714" r="45579" b="17137"/>
          <a:stretch/>
        </p:blipFill>
        <p:spPr bwMode="auto">
          <a:xfrm>
            <a:off x="1043608" y="2852935"/>
            <a:ext cx="3456384" cy="3297040"/>
          </a:xfrm>
          <a:prstGeom prst="rect">
            <a:avLst/>
          </a:prstGeom>
          <a:ln>
            <a:noFill/>
          </a:ln>
          <a:extLst>
            <a:ext uri="{53640926-AAD7-44D8-BBD7-CCE9431645EC}">
              <a14:shadowObscured xmlns:a14="http://schemas.microsoft.com/office/drawing/2010/main"/>
            </a:ext>
          </a:extLst>
        </p:spPr>
      </p:pic>
      <p:pic>
        <p:nvPicPr>
          <p:cNvPr id="8" name="圖片 7"/>
          <p:cNvPicPr/>
          <p:nvPr/>
        </p:nvPicPr>
        <p:blipFill rotWithShape="1">
          <a:blip r:embed="rId4"/>
          <a:srcRect l="7822" t="12148" r="38932" b="8026"/>
          <a:stretch/>
        </p:blipFill>
        <p:spPr bwMode="auto">
          <a:xfrm>
            <a:off x="4702234" y="2852935"/>
            <a:ext cx="3686189" cy="3297040"/>
          </a:xfrm>
          <a:prstGeom prst="rect">
            <a:avLst/>
          </a:prstGeom>
          <a:ln>
            <a:noFill/>
          </a:ln>
          <a:extLst>
            <a:ext uri="{53640926-AAD7-44D8-BBD7-CCE9431645EC}">
              <a14:shadowObscured xmlns:a14="http://schemas.microsoft.com/office/drawing/2010/main"/>
            </a:ext>
          </a:extLst>
        </p:spPr>
      </p:pic>
      <p:sp>
        <p:nvSpPr>
          <p:cNvPr id="9" name="內容版面配置區 2"/>
          <p:cNvSpPr txBox="1">
            <a:spLocks/>
          </p:cNvSpPr>
          <p:nvPr/>
        </p:nvSpPr>
        <p:spPr bwMode="auto">
          <a:xfrm>
            <a:off x="2514600" y="6044948"/>
            <a:ext cx="533400" cy="552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t>A</a:t>
            </a:r>
            <a:endParaRPr lang="zh-TW" altLang="en-US" kern="0" dirty="0"/>
          </a:p>
        </p:txBody>
      </p:sp>
      <p:sp>
        <p:nvSpPr>
          <p:cNvPr id="10" name="內容版面配置區 2"/>
          <p:cNvSpPr txBox="1">
            <a:spLocks/>
          </p:cNvSpPr>
          <p:nvPr/>
        </p:nvSpPr>
        <p:spPr bwMode="auto">
          <a:xfrm>
            <a:off x="6450642" y="6063453"/>
            <a:ext cx="533400" cy="552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t>B</a:t>
            </a:r>
            <a:endParaRPr lang="zh-TW" altLang="en-US" kern="0" dirty="0"/>
          </a:p>
        </p:txBody>
      </p:sp>
    </p:spTree>
    <p:extLst>
      <p:ext uri="{BB962C8B-B14F-4D97-AF65-F5344CB8AC3E}">
        <p14:creationId xmlns:p14="http://schemas.microsoft.com/office/powerpoint/2010/main" val="40409613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實驗</a:t>
            </a:r>
            <a:r>
              <a:rPr lang="en-US" altLang="zh-TW" b="1" dirty="0" smtClean="0"/>
              <a:t>1-</a:t>
            </a:r>
            <a:r>
              <a:rPr lang="zh-TW" altLang="en-US" b="1" dirty="0" smtClean="0"/>
              <a:t>改變淹水區域數量</a:t>
            </a:r>
            <a:endParaRPr lang="zh-TW" altLang="en-US" b="1" dirty="0"/>
          </a:p>
        </p:txBody>
      </p:sp>
      <p:sp>
        <p:nvSpPr>
          <p:cNvPr id="3" name="內容版面配置區 2"/>
          <p:cNvSpPr>
            <a:spLocks noGrp="1"/>
          </p:cNvSpPr>
          <p:nvPr>
            <p:ph idx="1"/>
          </p:nvPr>
        </p:nvSpPr>
        <p:spPr>
          <a:xfrm>
            <a:off x="742156" y="1329562"/>
            <a:ext cx="8116887" cy="1984685"/>
          </a:xfrm>
        </p:spPr>
        <p:txBody>
          <a:bodyPr/>
          <a:lstStyle/>
          <a:p>
            <a:pPr marL="514350" indent="-514350">
              <a:buAutoNum type="arabicParenBoth"/>
            </a:pPr>
            <a:r>
              <a:rPr lang="zh-TW" altLang="en-US" dirty="0"/>
              <a:t>從輸入淹水區域後建立及查詢</a:t>
            </a:r>
            <a:r>
              <a:rPr lang="en-US" altLang="zh-TW" dirty="0"/>
              <a:t>R-tree</a:t>
            </a:r>
            <a:r>
              <a:rPr lang="zh-TW" altLang="en-US" dirty="0"/>
              <a:t>的</a:t>
            </a:r>
            <a:r>
              <a:rPr lang="en-US" altLang="zh-TW" dirty="0"/>
              <a:t>Spatial </a:t>
            </a:r>
            <a:r>
              <a:rPr lang="en-US" altLang="zh-TW" dirty="0" err="1"/>
              <a:t>Jion</a:t>
            </a:r>
            <a:r>
              <a:rPr lang="zh-TW" altLang="en-US" dirty="0"/>
              <a:t>時間，在統計圖中以虛線表示。</a:t>
            </a:r>
            <a:endParaRPr lang="en-US" altLang="zh-TW" dirty="0"/>
          </a:p>
          <a:p>
            <a:pPr marL="514350" indent="-514350">
              <a:buFont typeface="Wingdings" pitchFamily="2" charset="2"/>
              <a:buAutoNum type="arabicParenBoth"/>
            </a:pPr>
            <a:r>
              <a:rPr lang="zh-TW" altLang="en-US" dirty="0"/>
              <a:t>從方法開始後包含</a:t>
            </a:r>
            <a:r>
              <a:rPr lang="en-US" altLang="zh-TW" dirty="0"/>
              <a:t>Spatial </a:t>
            </a:r>
            <a:r>
              <a:rPr lang="en-US" altLang="zh-TW" dirty="0" err="1"/>
              <a:t>Jion</a:t>
            </a:r>
            <a:r>
              <a:rPr lang="zh-TW" altLang="en-US" dirty="0"/>
              <a:t>再到輸出路徑的時間，在統計圖中以實線表示</a:t>
            </a:r>
            <a:r>
              <a:rPr lang="zh-TW" altLang="en-US" dirty="0" smtClean="0"/>
              <a:t>。</a:t>
            </a:r>
            <a:endParaRPr lang="en-US" altLang="zh-TW"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40</a:t>
            </a:fld>
            <a:endParaRPr lang="en-US" altLang="zh-TW" dirty="0"/>
          </a:p>
        </p:txBody>
      </p:sp>
      <p:grpSp>
        <p:nvGrpSpPr>
          <p:cNvPr id="13" name="群組 12"/>
          <p:cNvGrpSpPr/>
          <p:nvPr/>
        </p:nvGrpSpPr>
        <p:grpSpPr>
          <a:xfrm>
            <a:off x="611560" y="3545649"/>
            <a:ext cx="8049857" cy="2524449"/>
            <a:chOff x="709157" y="3875797"/>
            <a:chExt cx="8049857" cy="2524449"/>
          </a:xfrm>
        </p:grpSpPr>
        <p:graphicFrame>
          <p:nvGraphicFramePr>
            <p:cNvPr id="7" name="圖表 6"/>
            <p:cNvGraphicFramePr/>
            <p:nvPr>
              <p:extLst>
                <p:ext uri="{D42A27DB-BD31-4B8C-83A1-F6EECF244321}">
                  <p14:modId xmlns:p14="http://schemas.microsoft.com/office/powerpoint/2010/main" val="1231134592"/>
                </p:ext>
              </p:extLst>
            </p:nvPr>
          </p:nvGraphicFramePr>
          <p:xfrm>
            <a:off x="709157" y="4367828"/>
            <a:ext cx="2525711" cy="19658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p:cNvGraphicFramePr/>
            <p:nvPr>
              <p:extLst>
                <p:ext uri="{D42A27DB-BD31-4B8C-83A1-F6EECF244321}">
                  <p14:modId xmlns:p14="http://schemas.microsoft.com/office/powerpoint/2010/main" val="2144038851"/>
                </p:ext>
              </p:extLst>
            </p:nvPr>
          </p:nvGraphicFramePr>
          <p:xfrm>
            <a:off x="3370306" y="4430605"/>
            <a:ext cx="2703880" cy="19563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圖表 8"/>
            <p:cNvGraphicFramePr/>
            <p:nvPr>
              <p:extLst>
                <p:ext uri="{D42A27DB-BD31-4B8C-83A1-F6EECF244321}">
                  <p14:modId xmlns:p14="http://schemas.microsoft.com/office/powerpoint/2010/main" val="1810023763"/>
                </p:ext>
              </p:extLst>
            </p:nvPr>
          </p:nvGraphicFramePr>
          <p:xfrm>
            <a:off x="6094718" y="4515933"/>
            <a:ext cx="2664296" cy="1884313"/>
          </p:xfrm>
          <a:graphic>
            <a:graphicData uri="http://schemas.openxmlformats.org/drawingml/2006/chart">
              <c:chart xmlns:c="http://schemas.openxmlformats.org/drawingml/2006/chart" xmlns:r="http://schemas.openxmlformats.org/officeDocument/2006/relationships" r:id="rId5"/>
            </a:graphicData>
          </a:graphic>
        </p:graphicFrame>
        <p:sp>
          <p:nvSpPr>
            <p:cNvPr id="10" name="文字方塊 9"/>
            <p:cNvSpPr txBox="1"/>
            <p:nvPr/>
          </p:nvSpPr>
          <p:spPr>
            <a:xfrm>
              <a:off x="1691680" y="3875797"/>
              <a:ext cx="1547116" cy="338554"/>
            </a:xfrm>
            <a:prstGeom prst="rect">
              <a:avLst/>
            </a:prstGeom>
            <a:noFill/>
          </p:spPr>
          <p:txBody>
            <a:bodyPr wrap="square" rtlCol="0">
              <a:spAutoFit/>
            </a:bodyPr>
            <a:lstStyle/>
            <a:p>
              <a:r>
                <a:rPr lang="en-US" altLang="zh-TW" sz="1600" dirty="0" smtClean="0"/>
                <a:t>Random</a:t>
              </a:r>
              <a:endParaRPr lang="zh-TW" altLang="en-US" sz="1600" dirty="0"/>
            </a:p>
          </p:txBody>
        </p:sp>
        <p:sp>
          <p:nvSpPr>
            <p:cNvPr id="11" name="文字方塊 10"/>
            <p:cNvSpPr txBox="1"/>
            <p:nvPr/>
          </p:nvSpPr>
          <p:spPr>
            <a:xfrm>
              <a:off x="4572000" y="3875797"/>
              <a:ext cx="1547116" cy="338554"/>
            </a:xfrm>
            <a:prstGeom prst="rect">
              <a:avLst/>
            </a:prstGeom>
            <a:noFill/>
          </p:spPr>
          <p:txBody>
            <a:bodyPr wrap="square" rtlCol="0">
              <a:spAutoFit/>
            </a:bodyPr>
            <a:lstStyle/>
            <a:p>
              <a:r>
                <a:rPr lang="en-US" altLang="zh-TW" sz="1600" dirty="0" smtClean="0"/>
                <a:t>Gaussian</a:t>
              </a:r>
              <a:endParaRPr lang="zh-TW" altLang="en-US" sz="1600" dirty="0"/>
            </a:p>
          </p:txBody>
        </p:sp>
        <p:sp>
          <p:nvSpPr>
            <p:cNvPr id="12" name="文字方塊 11"/>
            <p:cNvSpPr txBox="1"/>
            <p:nvPr/>
          </p:nvSpPr>
          <p:spPr>
            <a:xfrm>
              <a:off x="7211898" y="3875797"/>
              <a:ext cx="1547116" cy="338554"/>
            </a:xfrm>
            <a:prstGeom prst="rect">
              <a:avLst/>
            </a:prstGeom>
            <a:noFill/>
          </p:spPr>
          <p:txBody>
            <a:bodyPr wrap="square" rtlCol="0">
              <a:spAutoFit/>
            </a:bodyPr>
            <a:lstStyle/>
            <a:p>
              <a:r>
                <a:rPr lang="en-US" altLang="zh-TW" sz="1600" dirty="0" smtClean="0"/>
                <a:t>Clustered</a:t>
              </a:r>
              <a:endParaRPr lang="zh-TW" altLang="en-US" sz="1600" dirty="0"/>
            </a:p>
          </p:txBody>
        </p:sp>
      </p:grpSp>
      <p:pic>
        <p:nvPicPr>
          <p:cNvPr id="15" name="圖片 14"/>
          <p:cNvPicPr>
            <a:picLocks noChangeAspect="1"/>
          </p:cNvPicPr>
          <p:nvPr/>
        </p:nvPicPr>
        <p:blipFill rotWithShape="1">
          <a:blip r:embed="rId6"/>
          <a:srcRect l="21663" t="29077" r="16725" b="64420"/>
          <a:stretch/>
        </p:blipFill>
        <p:spPr>
          <a:xfrm>
            <a:off x="2346729" y="3928850"/>
            <a:ext cx="5038223" cy="288032"/>
          </a:xfrm>
          <a:prstGeom prst="rect">
            <a:avLst/>
          </a:prstGeom>
        </p:spPr>
      </p:pic>
    </p:spTree>
    <p:extLst>
      <p:ext uri="{BB962C8B-B14F-4D97-AF65-F5344CB8AC3E}">
        <p14:creationId xmlns:p14="http://schemas.microsoft.com/office/powerpoint/2010/main" val="37510230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實驗</a:t>
            </a:r>
            <a:r>
              <a:rPr lang="en-US" altLang="zh-TW" b="1" dirty="0"/>
              <a:t>1-</a:t>
            </a:r>
            <a:r>
              <a:rPr lang="zh-TW" altLang="en-US" b="1" dirty="0"/>
              <a:t>改變淹水區域</a:t>
            </a:r>
            <a:r>
              <a:rPr lang="zh-TW" altLang="en-US" b="1" dirty="0" smtClean="0"/>
              <a:t>數量</a:t>
            </a:r>
            <a:r>
              <a:rPr lang="en-US" altLang="zh-TW" sz="2000" b="1" dirty="0"/>
              <a:t>(</a:t>
            </a:r>
            <a:r>
              <a:rPr lang="zh-TW" altLang="en-US" sz="2000" b="1" dirty="0"/>
              <a:t>續</a:t>
            </a:r>
            <a:r>
              <a:rPr lang="en-US" altLang="zh-TW" sz="2000" b="1" dirty="0"/>
              <a:t>)</a:t>
            </a:r>
            <a:endParaRPr lang="zh-TW" altLang="en-US" sz="2000" b="1" dirty="0"/>
          </a:p>
        </p:txBody>
      </p:sp>
      <p:sp>
        <p:nvSpPr>
          <p:cNvPr id="3" name="內容版面配置區 2"/>
          <p:cNvSpPr>
            <a:spLocks noGrp="1"/>
          </p:cNvSpPr>
          <p:nvPr>
            <p:ph idx="1"/>
          </p:nvPr>
        </p:nvSpPr>
        <p:spPr>
          <a:xfrm>
            <a:off x="742156" y="1329562"/>
            <a:ext cx="8116887" cy="1984685"/>
          </a:xfrm>
        </p:spPr>
        <p:txBody>
          <a:bodyPr/>
          <a:lstStyle/>
          <a:p>
            <a:r>
              <a:rPr lang="zh-TW" altLang="zh-TW" dirty="0"/>
              <a:t>我們改變淹水</a:t>
            </a:r>
            <a:r>
              <a:rPr lang="zh-TW" altLang="en-US" dirty="0"/>
              <a:t>區域</a:t>
            </a:r>
            <a:r>
              <a:rPr lang="zh-TW" altLang="zh-TW" dirty="0"/>
              <a:t>的數量，</a:t>
            </a:r>
            <a:r>
              <a:rPr lang="zh-TW" altLang="en-US" dirty="0"/>
              <a:t>路網圖大小固定</a:t>
            </a:r>
            <a:r>
              <a:rPr lang="en-US" altLang="zh-TW" dirty="0"/>
              <a:t>9314</a:t>
            </a:r>
            <a:r>
              <a:rPr lang="zh-TW" altLang="en-US" dirty="0"/>
              <a:t>條，隨著淹水區域數量增加，三個資料集兩個方法的整體時間</a:t>
            </a:r>
            <a:r>
              <a:rPr lang="en-US" altLang="zh-TW" dirty="0"/>
              <a:t>(</a:t>
            </a:r>
            <a:r>
              <a:rPr lang="zh-TW" altLang="en-US" dirty="0"/>
              <a:t>實線</a:t>
            </a:r>
            <a:r>
              <a:rPr lang="en-US" altLang="zh-TW" dirty="0"/>
              <a:t>)</a:t>
            </a:r>
            <a:r>
              <a:rPr lang="zh-TW" altLang="en-US" dirty="0"/>
              <a:t>皆微幅增加。</a:t>
            </a:r>
            <a:r>
              <a:rPr lang="en-US" altLang="zh-TW" dirty="0"/>
              <a:t>Cloud</a:t>
            </a:r>
            <a:r>
              <a:rPr lang="zh-TW" altLang="en-US" dirty="0"/>
              <a:t>在</a:t>
            </a:r>
            <a:r>
              <a:rPr lang="en-US" altLang="zh-TW" dirty="0"/>
              <a:t>Random</a:t>
            </a:r>
            <a:r>
              <a:rPr lang="zh-TW" altLang="en-US" dirty="0"/>
              <a:t>資料集效率更是</a:t>
            </a:r>
            <a:r>
              <a:rPr lang="en-US" altLang="zh-TW" dirty="0"/>
              <a:t>Baseline</a:t>
            </a:r>
            <a:r>
              <a:rPr lang="zh-TW" altLang="en-US" dirty="0"/>
              <a:t>的</a:t>
            </a:r>
            <a:r>
              <a:rPr lang="en-US" altLang="zh-TW" dirty="0"/>
              <a:t>8.7</a:t>
            </a:r>
            <a:r>
              <a:rPr lang="zh-TW" altLang="en-US" dirty="0"/>
              <a:t>倍。</a:t>
            </a:r>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41</a:t>
            </a:fld>
            <a:endParaRPr lang="en-US" altLang="zh-TW" dirty="0"/>
          </a:p>
        </p:txBody>
      </p:sp>
      <p:grpSp>
        <p:nvGrpSpPr>
          <p:cNvPr id="13" name="群組 12"/>
          <p:cNvGrpSpPr/>
          <p:nvPr/>
        </p:nvGrpSpPr>
        <p:grpSpPr>
          <a:xfrm>
            <a:off x="611560" y="3545649"/>
            <a:ext cx="8049857" cy="2524449"/>
            <a:chOff x="709157" y="3875797"/>
            <a:chExt cx="8049857" cy="2524449"/>
          </a:xfrm>
        </p:grpSpPr>
        <p:graphicFrame>
          <p:nvGraphicFramePr>
            <p:cNvPr id="7" name="圖表 6"/>
            <p:cNvGraphicFramePr/>
            <p:nvPr>
              <p:extLst>
                <p:ext uri="{D42A27DB-BD31-4B8C-83A1-F6EECF244321}">
                  <p14:modId xmlns:p14="http://schemas.microsoft.com/office/powerpoint/2010/main" val="1231134592"/>
                </p:ext>
              </p:extLst>
            </p:nvPr>
          </p:nvGraphicFramePr>
          <p:xfrm>
            <a:off x="709157" y="4367828"/>
            <a:ext cx="2525711" cy="19658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p:cNvGraphicFramePr/>
            <p:nvPr>
              <p:extLst>
                <p:ext uri="{D42A27DB-BD31-4B8C-83A1-F6EECF244321}">
                  <p14:modId xmlns:p14="http://schemas.microsoft.com/office/powerpoint/2010/main" val="2144038851"/>
                </p:ext>
              </p:extLst>
            </p:nvPr>
          </p:nvGraphicFramePr>
          <p:xfrm>
            <a:off x="3370306" y="4430605"/>
            <a:ext cx="2703880" cy="19563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圖表 8"/>
            <p:cNvGraphicFramePr/>
            <p:nvPr>
              <p:extLst>
                <p:ext uri="{D42A27DB-BD31-4B8C-83A1-F6EECF244321}">
                  <p14:modId xmlns:p14="http://schemas.microsoft.com/office/powerpoint/2010/main" val="1810023763"/>
                </p:ext>
              </p:extLst>
            </p:nvPr>
          </p:nvGraphicFramePr>
          <p:xfrm>
            <a:off x="6094718" y="4515933"/>
            <a:ext cx="2664296" cy="1884313"/>
          </p:xfrm>
          <a:graphic>
            <a:graphicData uri="http://schemas.openxmlformats.org/drawingml/2006/chart">
              <c:chart xmlns:c="http://schemas.openxmlformats.org/drawingml/2006/chart" xmlns:r="http://schemas.openxmlformats.org/officeDocument/2006/relationships" r:id="rId5"/>
            </a:graphicData>
          </a:graphic>
        </p:graphicFrame>
        <p:sp>
          <p:nvSpPr>
            <p:cNvPr id="10" name="文字方塊 9"/>
            <p:cNvSpPr txBox="1"/>
            <p:nvPr/>
          </p:nvSpPr>
          <p:spPr>
            <a:xfrm>
              <a:off x="1691680" y="3875797"/>
              <a:ext cx="1547116" cy="338554"/>
            </a:xfrm>
            <a:prstGeom prst="rect">
              <a:avLst/>
            </a:prstGeom>
            <a:noFill/>
          </p:spPr>
          <p:txBody>
            <a:bodyPr wrap="square" rtlCol="0">
              <a:spAutoFit/>
            </a:bodyPr>
            <a:lstStyle/>
            <a:p>
              <a:r>
                <a:rPr lang="en-US" altLang="zh-TW" sz="1600" dirty="0" smtClean="0"/>
                <a:t>Random</a:t>
              </a:r>
              <a:endParaRPr lang="zh-TW" altLang="en-US" sz="1600" dirty="0"/>
            </a:p>
          </p:txBody>
        </p:sp>
        <p:sp>
          <p:nvSpPr>
            <p:cNvPr id="11" name="文字方塊 10"/>
            <p:cNvSpPr txBox="1"/>
            <p:nvPr/>
          </p:nvSpPr>
          <p:spPr>
            <a:xfrm>
              <a:off x="4572000" y="3875797"/>
              <a:ext cx="1547116" cy="338554"/>
            </a:xfrm>
            <a:prstGeom prst="rect">
              <a:avLst/>
            </a:prstGeom>
            <a:noFill/>
          </p:spPr>
          <p:txBody>
            <a:bodyPr wrap="square" rtlCol="0">
              <a:spAutoFit/>
            </a:bodyPr>
            <a:lstStyle/>
            <a:p>
              <a:r>
                <a:rPr lang="en-US" altLang="zh-TW" sz="1600" dirty="0" smtClean="0"/>
                <a:t>Gaussian</a:t>
              </a:r>
              <a:endParaRPr lang="zh-TW" altLang="en-US" sz="1600" dirty="0"/>
            </a:p>
          </p:txBody>
        </p:sp>
        <p:sp>
          <p:nvSpPr>
            <p:cNvPr id="12" name="文字方塊 11"/>
            <p:cNvSpPr txBox="1"/>
            <p:nvPr/>
          </p:nvSpPr>
          <p:spPr>
            <a:xfrm>
              <a:off x="7211898" y="3875797"/>
              <a:ext cx="1547116" cy="338554"/>
            </a:xfrm>
            <a:prstGeom prst="rect">
              <a:avLst/>
            </a:prstGeom>
            <a:noFill/>
          </p:spPr>
          <p:txBody>
            <a:bodyPr wrap="square" rtlCol="0">
              <a:spAutoFit/>
            </a:bodyPr>
            <a:lstStyle/>
            <a:p>
              <a:r>
                <a:rPr lang="en-US" altLang="zh-TW" sz="1600" dirty="0" smtClean="0"/>
                <a:t>Clustered</a:t>
              </a:r>
              <a:endParaRPr lang="zh-TW" altLang="en-US" sz="1600" dirty="0"/>
            </a:p>
          </p:txBody>
        </p:sp>
      </p:grpSp>
      <p:pic>
        <p:nvPicPr>
          <p:cNvPr id="15" name="圖片 14"/>
          <p:cNvPicPr>
            <a:picLocks noChangeAspect="1"/>
          </p:cNvPicPr>
          <p:nvPr/>
        </p:nvPicPr>
        <p:blipFill rotWithShape="1">
          <a:blip r:embed="rId6"/>
          <a:srcRect l="21663" t="29077" r="16725" b="64420"/>
          <a:stretch/>
        </p:blipFill>
        <p:spPr>
          <a:xfrm>
            <a:off x="2346729" y="3928850"/>
            <a:ext cx="5038223" cy="288032"/>
          </a:xfrm>
          <a:prstGeom prst="rect">
            <a:avLst/>
          </a:prstGeom>
        </p:spPr>
      </p:pic>
    </p:spTree>
    <p:extLst>
      <p:ext uri="{BB962C8B-B14F-4D97-AF65-F5344CB8AC3E}">
        <p14:creationId xmlns:p14="http://schemas.microsoft.com/office/powerpoint/2010/main" val="14271841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實驗</a:t>
            </a:r>
            <a:r>
              <a:rPr lang="en-US" altLang="zh-TW" b="1" dirty="0"/>
              <a:t>1-</a:t>
            </a:r>
            <a:r>
              <a:rPr lang="zh-TW" altLang="en-US" b="1" dirty="0"/>
              <a:t>改變淹水區域</a:t>
            </a:r>
            <a:r>
              <a:rPr lang="zh-TW" altLang="en-US" b="1" dirty="0" smtClean="0"/>
              <a:t>數量</a:t>
            </a:r>
            <a:r>
              <a:rPr lang="en-US" altLang="zh-TW" sz="2000" b="1" dirty="0"/>
              <a:t>(</a:t>
            </a:r>
            <a:r>
              <a:rPr lang="zh-TW" altLang="en-US" sz="2000" b="1" dirty="0"/>
              <a:t>續</a:t>
            </a:r>
            <a:r>
              <a:rPr lang="en-US" altLang="zh-TW" sz="2000" b="1" dirty="0"/>
              <a:t>)</a:t>
            </a:r>
            <a:endParaRPr lang="zh-TW" altLang="en-US" sz="2000" b="1" dirty="0"/>
          </a:p>
        </p:txBody>
      </p:sp>
      <p:sp>
        <p:nvSpPr>
          <p:cNvPr id="3" name="內容版面配置區 2"/>
          <p:cNvSpPr>
            <a:spLocks noGrp="1"/>
          </p:cNvSpPr>
          <p:nvPr>
            <p:ph idx="1"/>
          </p:nvPr>
        </p:nvSpPr>
        <p:spPr>
          <a:xfrm>
            <a:off x="827088" y="1291676"/>
            <a:ext cx="8116887" cy="2376264"/>
          </a:xfrm>
        </p:spPr>
        <p:txBody>
          <a:bodyPr/>
          <a:lstStyle/>
          <a:p>
            <a:r>
              <a:rPr lang="zh-TW" altLang="en-US" dirty="0"/>
              <a:t>兩者相差的時間主要於</a:t>
            </a:r>
            <a:r>
              <a:rPr lang="en-US" altLang="zh-TW" dirty="0"/>
              <a:t>Spatial </a:t>
            </a:r>
            <a:r>
              <a:rPr lang="en-US" altLang="zh-TW" dirty="0" err="1"/>
              <a:t>Jion</a:t>
            </a:r>
            <a:r>
              <a:rPr lang="zh-TW" altLang="en-US" dirty="0"/>
              <a:t>部分</a:t>
            </a:r>
            <a:r>
              <a:rPr lang="en-US" altLang="zh-TW" dirty="0"/>
              <a:t>(</a:t>
            </a:r>
            <a:r>
              <a:rPr lang="zh-TW" altLang="en-US" dirty="0"/>
              <a:t>虛線</a:t>
            </a:r>
            <a:r>
              <a:rPr lang="en-US" altLang="zh-TW" dirty="0"/>
              <a:t>)</a:t>
            </a:r>
            <a:r>
              <a:rPr lang="zh-TW" altLang="en-US" dirty="0"/>
              <a:t>，因為</a:t>
            </a:r>
            <a:r>
              <a:rPr lang="en-US" altLang="zh-TW" dirty="0"/>
              <a:t>Baseline</a:t>
            </a:r>
            <a:r>
              <a:rPr lang="zh-TW" altLang="en-US" dirty="0"/>
              <a:t>查詢的道路近萬次，而</a:t>
            </a:r>
            <a:r>
              <a:rPr lang="en-US" altLang="zh-TW" dirty="0"/>
              <a:t>Cloud</a:t>
            </a:r>
            <a:r>
              <a:rPr lang="zh-TW" altLang="en-US" dirty="0"/>
              <a:t>皆小於百次，而在</a:t>
            </a:r>
            <a:r>
              <a:rPr lang="en-US" altLang="zh-TW" dirty="0"/>
              <a:t>Cloud</a:t>
            </a:r>
            <a:r>
              <a:rPr lang="zh-TW" altLang="en-US" dirty="0"/>
              <a:t> </a:t>
            </a:r>
            <a:r>
              <a:rPr lang="en-US" altLang="zh-TW" dirty="0"/>
              <a:t>Spatial</a:t>
            </a:r>
            <a:r>
              <a:rPr lang="zh-TW" altLang="en-US" dirty="0"/>
              <a:t>的部分會與</a:t>
            </a:r>
            <a:r>
              <a:rPr lang="en-US" altLang="zh-TW" dirty="0"/>
              <a:t>Cloud</a:t>
            </a:r>
            <a:r>
              <a:rPr lang="zh-TW" altLang="en-US" dirty="0"/>
              <a:t>整體時間差距較大的原因，是在於查詢</a:t>
            </a:r>
            <a:r>
              <a:rPr lang="en-US" altLang="zh-TW" dirty="0"/>
              <a:t>GMSP</a:t>
            </a:r>
            <a:r>
              <a:rPr lang="zh-TW" altLang="en-US" dirty="0"/>
              <a:t>及替代節點時</a:t>
            </a:r>
            <a:r>
              <a:rPr lang="en-US" altLang="zh-TW" dirty="0"/>
              <a:t>(</a:t>
            </a:r>
            <a:r>
              <a:rPr lang="zh-TW" altLang="en-US" dirty="0"/>
              <a:t>連結資料庫</a:t>
            </a:r>
            <a:r>
              <a:rPr lang="en-US" altLang="zh-TW" dirty="0"/>
              <a:t>)</a:t>
            </a:r>
            <a:r>
              <a:rPr lang="zh-TW" altLang="en-US" dirty="0"/>
              <a:t>所造成。</a:t>
            </a:r>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42</a:t>
            </a:fld>
            <a:endParaRPr lang="en-US" altLang="zh-TW" dirty="0"/>
          </a:p>
        </p:txBody>
      </p:sp>
      <p:grpSp>
        <p:nvGrpSpPr>
          <p:cNvPr id="13" name="群組 12"/>
          <p:cNvGrpSpPr/>
          <p:nvPr/>
        </p:nvGrpSpPr>
        <p:grpSpPr>
          <a:xfrm>
            <a:off x="709156" y="3882075"/>
            <a:ext cx="8049857" cy="2524449"/>
            <a:chOff x="709157" y="3875797"/>
            <a:chExt cx="8049857" cy="2524449"/>
          </a:xfrm>
        </p:grpSpPr>
        <p:graphicFrame>
          <p:nvGraphicFramePr>
            <p:cNvPr id="7" name="圖表 6"/>
            <p:cNvGraphicFramePr/>
            <p:nvPr>
              <p:extLst>
                <p:ext uri="{D42A27DB-BD31-4B8C-83A1-F6EECF244321}">
                  <p14:modId xmlns:p14="http://schemas.microsoft.com/office/powerpoint/2010/main" val="1231134592"/>
                </p:ext>
              </p:extLst>
            </p:nvPr>
          </p:nvGraphicFramePr>
          <p:xfrm>
            <a:off x="709157" y="4367828"/>
            <a:ext cx="2525711" cy="19658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p:cNvGraphicFramePr/>
            <p:nvPr>
              <p:extLst>
                <p:ext uri="{D42A27DB-BD31-4B8C-83A1-F6EECF244321}">
                  <p14:modId xmlns:p14="http://schemas.microsoft.com/office/powerpoint/2010/main" val="2144038851"/>
                </p:ext>
              </p:extLst>
            </p:nvPr>
          </p:nvGraphicFramePr>
          <p:xfrm>
            <a:off x="3370306" y="4430605"/>
            <a:ext cx="2703880" cy="19563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圖表 8"/>
            <p:cNvGraphicFramePr/>
            <p:nvPr>
              <p:extLst>
                <p:ext uri="{D42A27DB-BD31-4B8C-83A1-F6EECF244321}">
                  <p14:modId xmlns:p14="http://schemas.microsoft.com/office/powerpoint/2010/main" val="1810023763"/>
                </p:ext>
              </p:extLst>
            </p:nvPr>
          </p:nvGraphicFramePr>
          <p:xfrm>
            <a:off x="6094718" y="4515933"/>
            <a:ext cx="2664296" cy="1884313"/>
          </p:xfrm>
          <a:graphic>
            <a:graphicData uri="http://schemas.openxmlformats.org/drawingml/2006/chart">
              <c:chart xmlns:c="http://schemas.openxmlformats.org/drawingml/2006/chart" xmlns:r="http://schemas.openxmlformats.org/officeDocument/2006/relationships" r:id="rId5"/>
            </a:graphicData>
          </a:graphic>
        </p:graphicFrame>
        <p:sp>
          <p:nvSpPr>
            <p:cNvPr id="10" name="文字方塊 9"/>
            <p:cNvSpPr txBox="1"/>
            <p:nvPr/>
          </p:nvSpPr>
          <p:spPr>
            <a:xfrm>
              <a:off x="1691680" y="3875797"/>
              <a:ext cx="1547116" cy="338554"/>
            </a:xfrm>
            <a:prstGeom prst="rect">
              <a:avLst/>
            </a:prstGeom>
            <a:noFill/>
          </p:spPr>
          <p:txBody>
            <a:bodyPr wrap="square" rtlCol="0">
              <a:spAutoFit/>
            </a:bodyPr>
            <a:lstStyle/>
            <a:p>
              <a:r>
                <a:rPr lang="en-US" altLang="zh-TW" sz="1600" dirty="0" smtClean="0"/>
                <a:t>Random</a:t>
              </a:r>
              <a:endParaRPr lang="zh-TW" altLang="en-US" sz="1600" dirty="0"/>
            </a:p>
          </p:txBody>
        </p:sp>
        <p:sp>
          <p:nvSpPr>
            <p:cNvPr id="11" name="文字方塊 10"/>
            <p:cNvSpPr txBox="1"/>
            <p:nvPr/>
          </p:nvSpPr>
          <p:spPr>
            <a:xfrm>
              <a:off x="4572000" y="3875797"/>
              <a:ext cx="1547116" cy="338554"/>
            </a:xfrm>
            <a:prstGeom prst="rect">
              <a:avLst/>
            </a:prstGeom>
            <a:noFill/>
          </p:spPr>
          <p:txBody>
            <a:bodyPr wrap="square" rtlCol="0">
              <a:spAutoFit/>
            </a:bodyPr>
            <a:lstStyle/>
            <a:p>
              <a:r>
                <a:rPr lang="en-US" altLang="zh-TW" sz="1600" dirty="0" smtClean="0"/>
                <a:t>Gaussian</a:t>
              </a:r>
              <a:endParaRPr lang="zh-TW" altLang="en-US" sz="1600" dirty="0"/>
            </a:p>
          </p:txBody>
        </p:sp>
        <p:sp>
          <p:nvSpPr>
            <p:cNvPr id="12" name="文字方塊 11"/>
            <p:cNvSpPr txBox="1"/>
            <p:nvPr/>
          </p:nvSpPr>
          <p:spPr>
            <a:xfrm>
              <a:off x="7211898" y="3875797"/>
              <a:ext cx="1547116" cy="338554"/>
            </a:xfrm>
            <a:prstGeom prst="rect">
              <a:avLst/>
            </a:prstGeom>
            <a:noFill/>
          </p:spPr>
          <p:txBody>
            <a:bodyPr wrap="square" rtlCol="0">
              <a:spAutoFit/>
            </a:bodyPr>
            <a:lstStyle/>
            <a:p>
              <a:r>
                <a:rPr lang="en-US" altLang="zh-TW" sz="1600" dirty="0" smtClean="0"/>
                <a:t>Clustered</a:t>
              </a:r>
              <a:endParaRPr lang="zh-TW" altLang="en-US" sz="1600" dirty="0"/>
            </a:p>
          </p:txBody>
        </p:sp>
      </p:grpSp>
      <p:pic>
        <p:nvPicPr>
          <p:cNvPr id="15" name="圖片 14"/>
          <p:cNvPicPr>
            <a:picLocks noChangeAspect="1"/>
          </p:cNvPicPr>
          <p:nvPr/>
        </p:nvPicPr>
        <p:blipFill rotWithShape="1">
          <a:blip r:embed="rId6"/>
          <a:srcRect l="21663" t="29077" r="16725" b="64420"/>
          <a:stretch/>
        </p:blipFill>
        <p:spPr>
          <a:xfrm>
            <a:off x="2465237" y="4220629"/>
            <a:ext cx="5038223" cy="288032"/>
          </a:xfrm>
          <a:prstGeom prst="rect">
            <a:avLst/>
          </a:prstGeom>
        </p:spPr>
      </p:pic>
    </p:spTree>
    <p:extLst>
      <p:ext uri="{BB962C8B-B14F-4D97-AF65-F5344CB8AC3E}">
        <p14:creationId xmlns:p14="http://schemas.microsoft.com/office/powerpoint/2010/main" val="41066401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實驗</a:t>
            </a:r>
            <a:r>
              <a:rPr lang="en-US" altLang="zh-TW" b="1" dirty="0" smtClean="0"/>
              <a:t>2-</a:t>
            </a:r>
            <a:r>
              <a:rPr lang="zh-TW" altLang="en-US" b="1" dirty="0" smtClean="0"/>
              <a:t>改變路網圖大小</a:t>
            </a:r>
            <a:endParaRPr lang="zh-TW" altLang="en-US" b="1" dirty="0"/>
          </a:p>
        </p:txBody>
      </p:sp>
      <p:sp>
        <p:nvSpPr>
          <p:cNvPr id="3" name="內容版面配置區 2"/>
          <p:cNvSpPr>
            <a:spLocks noGrp="1"/>
          </p:cNvSpPr>
          <p:nvPr>
            <p:ph idx="1"/>
          </p:nvPr>
        </p:nvSpPr>
        <p:spPr>
          <a:xfrm>
            <a:off x="827088" y="1196975"/>
            <a:ext cx="7808912" cy="2509545"/>
          </a:xfrm>
        </p:spPr>
        <p:txBody>
          <a:bodyPr/>
          <a:lstStyle/>
          <a:p>
            <a:r>
              <a:rPr lang="zh-TW" altLang="en-US" sz="2400" dirty="0" smtClean="0"/>
              <a:t>執行時間的紀錄方法同上，</a:t>
            </a:r>
            <a:r>
              <a:rPr lang="zh-TW" altLang="zh-TW" sz="2400" dirty="0" smtClean="0"/>
              <a:t>我們改變</a:t>
            </a:r>
            <a:r>
              <a:rPr lang="zh-TW" altLang="en-US" sz="2400" dirty="0" smtClean="0"/>
              <a:t>路網圖的大小</a:t>
            </a:r>
            <a:r>
              <a:rPr lang="zh-TW" altLang="zh-TW" sz="2400" dirty="0" smtClean="0"/>
              <a:t>，</a:t>
            </a:r>
            <a:r>
              <a:rPr lang="zh-TW" altLang="en-US" sz="2400" dirty="0" smtClean="0"/>
              <a:t>淹水區域固定為</a:t>
            </a:r>
            <a:r>
              <a:rPr lang="en-US" altLang="zh-TW" sz="2400" dirty="0" smtClean="0"/>
              <a:t>10</a:t>
            </a:r>
            <a:r>
              <a:rPr lang="zh-TW" altLang="en-US" sz="2400" dirty="0" smtClean="0"/>
              <a:t>個，隨著路網圖增加，</a:t>
            </a:r>
            <a:r>
              <a:rPr lang="zh-TW" altLang="en-US" sz="2400" dirty="0"/>
              <a:t>三個資料</a:t>
            </a:r>
            <a:r>
              <a:rPr lang="zh-TW" altLang="en-US" sz="2400" dirty="0" smtClean="0"/>
              <a:t>集的兩個方法執行時間皆增加。其中以</a:t>
            </a:r>
            <a:r>
              <a:rPr lang="en-US" altLang="zh-TW" sz="2400" dirty="0" smtClean="0"/>
              <a:t>Baseline</a:t>
            </a:r>
            <a:r>
              <a:rPr lang="zh-TW" altLang="en-US" sz="2400" dirty="0" smtClean="0"/>
              <a:t>增加幅度較明顯，因為當道路增加時</a:t>
            </a:r>
            <a:r>
              <a:rPr lang="en-US" altLang="zh-TW" sz="2400" dirty="0" smtClean="0"/>
              <a:t>Spatial</a:t>
            </a:r>
            <a:r>
              <a:rPr lang="zh-TW" altLang="en-US" sz="2400" dirty="0" smtClean="0"/>
              <a:t> </a:t>
            </a:r>
            <a:r>
              <a:rPr lang="en-US" altLang="zh-TW" sz="2400" dirty="0" err="1" smtClean="0"/>
              <a:t>Jion</a:t>
            </a:r>
            <a:r>
              <a:rPr lang="zh-TW" altLang="en-US" sz="2400" dirty="0" smtClean="0"/>
              <a:t>次數也同時增加。但</a:t>
            </a:r>
            <a:r>
              <a:rPr lang="en-US" altLang="zh-TW" sz="2400" dirty="0" smtClean="0"/>
              <a:t>Cloud</a:t>
            </a:r>
            <a:r>
              <a:rPr lang="zh-TW" altLang="en-US" sz="2400" dirty="0" smtClean="0"/>
              <a:t>的效率在隨機分佈資料集中是</a:t>
            </a:r>
            <a:r>
              <a:rPr lang="en-US" altLang="zh-TW" sz="2400" dirty="0" smtClean="0"/>
              <a:t>Baseline</a:t>
            </a:r>
            <a:r>
              <a:rPr lang="zh-TW" altLang="en-US" sz="2400" dirty="0" smtClean="0"/>
              <a:t>的</a:t>
            </a:r>
            <a:r>
              <a:rPr lang="en-US" altLang="zh-TW" sz="2400" dirty="0" smtClean="0"/>
              <a:t>20</a:t>
            </a:r>
            <a:r>
              <a:rPr lang="zh-TW" altLang="en-US" sz="2400" dirty="0"/>
              <a:t>倍</a:t>
            </a:r>
            <a:r>
              <a:rPr lang="zh-TW" altLang="en-US" sz="2400" dirty="0" smtClean="0"/>
              <a:t>。</a:t>
            </a:r>
            <a:endParaRPr lang="zh-TW" altLang="en-US" sz="2400"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43</a:t>
            </a:fld>
            <a:endParaRPr lang="en-US" altLang="zh-TW" dirty="0"/>
          </a:p>
        </p:txBody>
      </p:sp>
      <p:grpSp>
        <p:nvGrpSpPr>
          <p:cNvPr id="7" name="群組 6"/>
          <p:cNvGrpSpPr/>
          <p:nvPr/>
        </p:nvGrpSpPr>
        <p:grpSpPr>
          <a:xfrm>
            <a:off x="333320" y="3797593"/>
            <a:ext cx="8796448" cy="2744847"/>
            <a:chOff x="283597" y="3060417"/>
            <a:chExt cx="8796448" cy="2744847"/>
          </a:xfrm>
        </p:grpSpPr>
        <p:grpSp>
          <p:nvGrpSpPr>
            <p:cNvPr id="13" name="群組 12"/>
            <p:cNvGrpSpPr/>
            <p:nvPr/>
          </p:nvGrpSpPr>
          <p:grpSpPr>
            <a:xfrm>
              <a:off x="1713965" y="3060417"/>
              <a:ext cx="7067334" cy="338554"/>
              <a:chOff x="1714521" y="3723238"/>
              <a:chExt cx="7067334" cy="338554"/>
            </a:xfrm>
          </p:grpSpPr>
          <p:sp>
            <p:nvSpPr>
              <p:cNvPr id="10" name="文字方塊 9"/>
              <p:cNvSpPr txBox="1"/>
              <p:nvPr/>
            </p:nvSpPr>
            <p:spPr>
              <a:xfrm>
                <a:off x="1714521" y="3723238"/>
                <a:ext cx="1547116" cy="338554"/>
              </a:xfrm>
              <a:prstGeom prst="rect">
                <a:avLst/>
              </a:prstGeom>
              <a:noFill/>
            </p:spPr>
            <p:txBody>
              <a:bodyPr wrap="square" rtlCol="0">
                <a:spAutoFit/>
              </a:bodyPr>
              <a:lstStyle/>
              <a:p>
                <a:r>
                  <a:rPr lang="en-US" altLang="zh-TW" sz="1600" dirty="0" smtClean="0"/>
                  <a:t>Random</a:t>
                </a:r>
                <a:endParaRPr lang="zh-TW" altLang="en-US" sz="1600" dirty="0"/>
              </a:p>
            </p:txBody>
          </p:sp>
          <p:sp>
            <p:nvSpPr>
              <p:cNvPr id="11" name="文字方塊 10"/>
              <p:cNvSpPr txBox="1"/>
              <p:nvPr/>
            </p:nvSpPr>
            <p:spPr>
              <a:xfrm>
                <a:off x="4594841" y="3723238"/>
                <a:ext cx="1547116" cy="338554"/>
              </a:xfrm>
              <a:prstGeom prst="rect">
                <a:avLst/>
              </a:prstGeom>
              <a:noFill/>
            </p:spPr>
            <p:txBody>
              <a:bodyPr wrap="square" rtlCol="0">
                <a:spAutoFit/>
              </a:bodyPr>
              <a:lstStyle/>
              <a:p>
                <a:r>
                  <a:rPr lang="en-US" altLang="zh-TW" sz="1600" dirty="0" smtClean="0"/>
                  <a:t>Gaussian</a:t>
                </a:r>
                <a:endParaRPr lang="zh-TW" altLang="en-US" sz="1600" dirty="0"/>
              </a:p>
            </p:txBody>
          </p:sp>
          <p:sp>
            <p:nvSpPr>
              <p:cNvPr id="12" name="文字方塊 11"/>
              <p:cNvSpPr txBox="1"/>
              <p:nvPr/>
            </p:nvSpPr>
            <p:spPr>
              <a:xfrm>
                <a:off x="7234739" y="3723238"/>
                <a:ext cx="1547116" cy="338554"/>
              </a:xfrm>
              <a:prstGeom prst="rect">
                <a:avLst/>
              </a:prstGeom>
              <a:noFill/>
            </p:spPr>
            <p:txBody>
              <a:bodyPr wrap="square" rtlCol="0">
                <a:spAutoFit/>
              </a:bodyPr>
              <a:lstStyle/>
              <a:p>
                <a:r>
                  <a:rPr lang="en-US" altLang="zh-TW" sz="1600" dirty="0" smtClean="0"/>
                  <a:t>Clustered</a:t>
                </a:r>
                <a:endParaRPr lang="zh-TW" altLang="en-US" sz="1600" dirty="0"/>
              </a:p>
            </p:txBody>
          </p:sp>
        </p:grpSp>
        <p:graphicFrame>
          <p:nvGraphicFramePr>
            <p:cNvPr id="14" name="圖表 13"/>
            <p:cNvGraphicFramePr/>
            <p:nvPr>
              <p:extLst>
                <p:ext uri="{D42A27DB-BD31-4B8C-83A1-F6EECF244321}">
                  <p14:modId xmlns:p14="http://schemas.microsoft.com/office/powerpoint/2010/main" val="1934211742"/>
                </p:ext>
              </p:extLst>
            </p:nvPr>
          </p:nvGraphicFramePr>
          <p:xfrm>
            <a:off x="283597" y="3645024"/>
            <a:ext cx="2870219" cy="20391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圖表 14"/>
            <p:cNvGraphicFramePr/>
            <p:nvPr>
              <p:extLst>
                <p:ext uri="{D42A27DB-BD31-4B8C-83A1-F6EECF244321}">
                  <p14:modId xmlns:p14="http://schemas.microsoft.com/office/powerpoint/2010/main" val="622772921"/>
                </p:ext>
              </p:extLst>
            </p:nvPr>
          </p:nvGraphicFramePr>
          <p:xfrm>
            <a:off x="3222960" y="3645024"/>
            <a:ext cx="2895600" cy="20978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圖表 15"/>
            <p:cNvGraphicFramePr/>
            <p:nvPr>
              <p:extLst>
                <p:ext uri="{D42A27DB-BD31-4B8C-83A1-F6EECF244321}">
                  <p14:modId xmlns:p14="http://schemas.microsoft.com/office/powerpoint/2010/main" val="1618794012"/>
                </p:ext>
              </p:extLst>
            </p:nvPr>
          </p:nvGraphicFramePr>
          <p:xfrm>
            <a:off x="6140737" y="3717032"/>
            <a:ext cx="2939308" cy="2088232"/>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7" name="圖片 16"/>
          <p:cNvPicPr>
            <a:picLocks noChangeAspect="1"/>
          </p:cNvPicPr>
          <p:nvPr/>
        </p:nvPicPr>
        <p:blipFill rotWithShape="1">
          <a:blip r:embed="rId6"/>
          <a:srcRect l="21663" t="29077" r="16725" b="64420"/>
          <a:stretch/>
        </p:blipFill>
        <p:spPr>
          <a:xfrm>
            <a:off x="2281488" y="4136147"/>
            <a:ext cx="5038223" cy="288032"/>
          </a:xfrm>
          <a:prstGeom prst="rect">
            <a:avLst/>
          </a:prstGeom>
        </p:spPr>
      </p:pic>
    </p:spTree>
    <p:extLst>
      <p:ext uri="{BB962C8B-B14F-4D97-AF65-F5344CB8AC3E}">
        <p14:creationId xmlns:p14="http://schemas.microsoft.com/office/powerpoint/2010/main" val="40480620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實驗</a:t>
            </a:r>
            <a:r>
              <a:rPr lang="en-US" altLang="zh-TW" b="1" dirty="0" smtClean="0"/>
              <a:t>3-</a:t>
            </a:r>
            <a:r>
              <a:rPr lang="zh-TW" altLang="zh-TW" b="1" dirty="0" smtClean="0"/>
              <a:t>規劃路徑</a:t>
            </a:r>
            <a:r>
              <a:rPr lang="zh-TW" altLang="en-US" b="1" dirty="0"/>
              <a:t>的</a:t>
            </a:r>
            <a:r>
              <a:rPr lang="zh-TW" altLang="zh-TW" b="1" dirty="0" smtClean="0"/>
              <a:t>成功率</a:t>
            </a:r>
            <a:endParaRPr lang="zh-TW" altLang="en-US" b="1" dirty="0"/>
          </a:p>
        </p:txBody>
      </p:sp>
      <p:sp>
        <p:nvSpPr>
          <p:cNvPr id="3" name="內容版面配置區 2"/>
          <p:cNvSpPr>
            <a:spLocks noGrp="1"/>
          </p:cNvSpPr>
          <p:nvPr>
            <p:ph idx="1"/>
          </p:nvPr>
        </p:nvSpPr>
        <p:spPr/>
        <p:txBody>
          <a:bodyPr/>
          <a:lstStyle/>
          <a:p>
            <a:r>
              <a:rPr lang="zh-TW" altLang="en-US" sz="2400" dirty="0" smtClean="0"/>
              <a:t>我們這次探討兩方法規劃</a:t>
            </a:r>
            <a:r>
              <a:rPr lang="zh-TW" altLang="zh-TW" sz="2400" dirty="0" smtClean="0"/>
              <a:t>路徑</a:t>
            </a:r>
            <a:r>
              <a:rPr lang="zh-TW" altLang="zh-TW" sz="2400" dirty="0"/>
              <a:t>的成功率</a:t>
            </a:r>
            <a:r>
              <a:rPr lang="zh-TW" altLang="zh-TW" sz="2400" dirty="0" smtClean="0"/>
              <a:t>，</a:t>
            </a:r>
            <a:r>
              <a:rPr lang="zh-TW" altLang="en-US" sz="2400" dirty="0" smtClean="0"/>
              <a:t>固定</a:t>
            </a:r>
            <a:r>
              <a:rPr lang="zh-TW" altLang="zh-TW" sz="2400" dirty="0" smtClean="0"/>
              <a:t>路網</a:t>
            </a:r>
            <a:r>
              <a:rPr lang="zh-TW" altLang="en-US" sz="2400" dirty="0" smtClean="0"/>
              <a:t>圖為</a:t>
            </a:r>
            <a:r>
              <a:rPr lang="en-US" altLang="zh-TW" sz="2400" dirty="0" smtClean="0"/>
              <a:t>9314</a:t>
            </a:r>
            <a:r>
              <a:rPr lang="zh-TW" altLang="en-US" sz="2400" dirty="0" smtClean="0"/>
              <a:t>條邊、</a:t>
            </a:r>
            <a:r>
              <a:rPr lang="zh-TW" altLang="zh-TW" sz="2400" dirty="0" smtClean="0"/>
              <a:t>淹水</a:t>
            </a:r>
            <a:r>
              <a:rPr lang="zh-TW" altLang="zh-TW" sz="2400" dirty="0"/>
              <a:t>區域採用隨機分佈資料集中的</a:t>
            </a:r>
            <a:r>
              <a:rPr lang="en-US" altLang="zh-TW" sz="2400" dirty="0"/>
              <a:t>100</a:t>
            </a:r>
            <a:r>
              <a:rPr lang="zh-TW" altLang="zh-TW" sz="2400" dirty="0"/>
              <a:t>個淹水</a:t>
            </a:r>
            <a:r>
              <a:rPr lang="zh-TW" altLang="zh-TW" sz="2400" dirty="0" smtClean="0"/>
              <a:t>區域</a:t>
            </a:r>
            <a:r>
              <a:rPr lang="zh-TW" altLang="en-US" sz="2400" dirty="0" smtClean="0"/>
              <a:t>。</a:t>
            </a:r>
            <a:r>
              <a:rPr lang="zh-TW" altLang="zh-TW" sz="2400" dirty="0"/>
              <a:t>隨機選取</a:t>
            </a:r>
            <a:r>
              <a:rPr lang="en-US" altLang="zh-TW" sz="2400" dirty="0"/>
              <a:t>40</a:t>
            </a:r>
            <a:r>
              <a:rPr lang="zh-TW" altLang="zh-TW" sz="2400" dirty="0"/>
              <a:t>個節點</a:t>
            </a:r>
            <a:r>
              <a:rPr lang="en-US" altLang="zh-TW" sz="2400" dirty="0"/>
              <a:t>(</a:t>
            </a:r>
            <a:r>
              <a:rPr lang="zh-TW" altLang="zh-TW" sz="2400" dirty="0"/>
              <a:t>共</a:t>
            </a:r>
            <a:r>
              <a:rPr lang="en-US" altLang="zh-TW" sz="2400" dirty="0"/>
              <a:t>20</a:t>
            </a:r>
            <a:r>
              <a:rPr lang="zh-TW" altLang="zh-TW" sz="2400" dirty="0"/>
              <a:t>組</a:t>
            </a:r>
            <a:r>
              <a:rPr lang="en-US" altLang="zh-TW" sz="2400" dirty="0"/>
              <a:t>)</a:t>
            </a:r>
            <a:r>
              <a:rPr lang="zh-TW" altLang="zh-TW" sz="2400" dirty="0"/>
              <a:t>作為走訪的起點與終點，並記錄這</a:t>
            </a:r>
            <a:r>
              <a:rPr lang="en-US" altLang="zh-TW" sz="2400" dirty="0"/>
              <a:t>20</a:t>
            </a:r>
            <a:r>
              <a:rPr lang="zh-TW" altLang="zh-TW" sz="2400" dirty="0"/>
              <a:t>組執行的</a:t>
            </a:r>
            <a:r>
              <a:rPr lang="zh-TW" altLang="zh-TW" sz="2400" dirty="0" smtClean="0"/>
              <a:t>結果。</a:t>
            </a:r>
            <a:endParaRPr lang="en-US" altLang="zh-TW" sz="2400" dirty="0" smtClean="0"/>
          </a:p>
          <a:p>
            <a:r>
              <a:rPr lang="zh-TW" altLang="en-US" sz="2400" dirty="0" smtClean="0"/>
              <a:t>評分標準：</a:t>
            </a:r>
            <a:endParaRPr lang="en-US" altLang="zh-TW" sz="2400" dirty="0" smtClean="0"/>
          </a:p>
          <a:p>
            <a:pPr lvl="1"/>
            <a:r>
              <a:rPr lang="en-US" altLang="zh-TW" sz="2000" dirty="0" smtClean="0"/>
              <a:t>1.</a:t>
            </a:r>
            <a:r>
              <a:rPr lang="zh-TW" altLang="en-US" sz="2000" dirty="0" smtClean="0"/>
              <a:t>人工辨識確定可取得路徑，且該方法輸出的路徑是沒經過淹水區域，則給</a:t>
            </a:r>
            <a:r>
              <a:rPr lang="en-US" altLang="zh-TW" sz="2000" dirty="0" smtClean="0"/>
              <a:t>1</a:t>
            </a:r>
            <a:r>
              <a:rPr lang="zh-TW" altLang="en-US" sz="2000" dirty="0" smtClean="0"/>
              <a:t>分。</a:t>
            </a:r>
            <a:endParaRPr lang="en-US" altLang="zh-TW" sz="2000"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44</a:t>
            </a:fld>
            <a:endParaRPr lang="en-US" altLang="zh-TW" dirty="0"/>
          </a:p>
        </p:txBody>
      </p:sp>
      <p:pic>
        <p:nvPicPr>
          <p:cNvPr id="8" name="圖片 7"/>
          <p:cNvPicPr>
            <a:picLocks noChangeAspect="1"/>
          </p:cNvPicPr>
          <p:nvPr/>
        </p:nvPicPr>
        <p:blipFill rotWithShape="1">
          <a:blip r:embed="rId3"/>
          <a:srcRect l="3361" t="18346" r="13944" b="13389"/>
          <a:stretch/>
        </p:blipFill>
        <p:spPr>
          <a:xfrm>
            <a:off x="1619672" y="3927173"/>
            <a:ext cx="4968552" cy="2221711"/>
          </a:xfrm>
          <a:prstGeom prst="rect">
            <a:avLst/>
          </a:prstGeom>
        </p:spPr>
      </p:pic>
    </p:spTree>
    <p:extLst>
      <p:ext uri="{BB962C8B-B14F-4D97-AF65-F5344CB8AC3E}">
        <p14:creationId xmlns:p14="http://schemas.microsoft.com/office/powerpoint/2010/main" val="17888863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實驗</a:t>
            </a:r>
            <a:r>
              <a:rPr lang="en-US" altLang="zh-TW" b="1" dirty="0"/>
              <a:t>3-</a:t>
            </a:r>
            <a:r>
              <a:rPr lang="zh-TW" altLang="zh-TW" b="1" dirty="0"/>
              <a:t>規劃路徑</a:t>
            </a:r>
            <a:r>
              <a:rPr lang="zh-TW" altLang="en-US" b="1" dirty="0"/>
              <a:t>的</a:t>
            </a:r>
            <a:r>
              <a:rPr lang="zh-TW" altLang="zh-TW" b="1" dirty="0" smtClean="0"/>
              <a:t>成功率</a:t>
            </a:r>
            <a:r>
              <a:rPr lang="en-US" altLang="zh-TW" sz="2000" b="1" dirty="0"/>
              <a:t>(</a:t>
            </a:r>
            <a:r>
              <a:rPr lang="zh-TW" altLang="en-US" sz="2000" b="1" dirty="0"/>
              <a:t>續</a:t>
            </a:r>
            <a:r>
              <a:rPr lang="en-US" altLang="zh-TW" sz="2000" b="1" dirty="0"/>
              <a:t>)</a:t>
            </a:r>
            <a:endParaRPr lang="zh-TW" altLang="en-US" sz="2000" b="1" dirty="0"/>
          </a:p>
        </p:txBody>
      </p:sp>
      <p:sp>
        <p:nvSpPr>
          <p:cNvPr id="3" name="內容版面配置區 2"/>
          <p:cNvSpPr>
            <a:spLocks noGrp="1"/>
          </p:cNvSpPr>
          <p:nvPr>
            <p:ph idx="1"/>
          </p:nvPr>
        </p:nvSpPr>
        <p:spPr/>
        <p:txBody>
          <a:bodyPr/>
          <a:lstStyle/>
          <a:p>
            <a:r>
              <a:rPr lang="zh-TW" altLang="en-US" dirty="0"/>
              <a:t>評分標準：</a:t>
            </a:r>
            <a:endParaRPr lang="en-US" altLang="zh-TW" dirty="0"/>
          </a:p>
          <a:p>
            <a:pPr lvl="1"/>
            <a:r>
              <a:rPr lang="en-US" altLang="zh-TW" dirty="0" smtClean="0"/>
              <a:t>2.</a:t>
            </a:r>
            <a:r>
              <a:rPr lang="en-US" altLang="zh-TW" dirty="0"/>
              <a:t> </a:t>
            </a:r>
            <a:r>
              <a:rPr lang="zh-TW" altLang="en-US" dirty="0" smtClean="0"/>
              <a:t>人工</a:t>
            </a:r>
            <a:r>
              <a:rPr lang="zh-TW" altLang="en-US" dirty="0"/>
              <a:t>辨識確定可取得路徑</a:t>
            </a:r>
            <a:r>
              <a:rPr lang="zh-TW" altLang="en-US" dirty="0" smtClean="0"/>
              <a:t>，</a:t>
            </a:r>
            <a:r>
              <a:rPr lang="zh-TW" altLang="en-US" dirty="0"/>
              <a:t>但</a:t>
            </a:r>
            <a:r>
              <a:rPr lang="zh-TW" altLang="en-US" dirty="0" smtClean="0"/>
              <a:t>該方法無法輸出路徑，</a:t>
            </a:r>
            <a:r>
              <a:rPr lang="zh-TW" altLang="en-US" dirty="0"/>
              <a:t>則</a:t>
            </a:r>
            <a:r>
              <a:rPr lang="zh-TW" altLang="en-US" dirty="0" smtClean="0"/>
              <a:t>給</a:t>
            </a:r>
            <a:r>
              <a:rPr lang="en-US" altLang="zh-TW" dirty="0" smtClean="0"/>
              <a:t>0</a:t>
            </a:r>
            <a:r>
              <a:rPr lang="zh-TW" altLang="en-US" dirty="0" smtClean="0"/>
              <a:t>分</a:t>
            </a:r>
            <a:r>
              <a:rPr lang="zh-TW" altLang="en-US" dirty="0"/>
              <a:t>。</a:t>
            </a:r>
            <a:endParaRPr lang="en-US" altLang="zh-TW" dirty="0"/>
          </a:p>
          <a:p>
            <a:pPr lvl="1"/>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45</a:t>
            </a:fld>
            <a:endParaRPr lang="en-US" altLang="zh-TW" dirty="0"/>
          </a:p>
        </p:txBody>
      </p:sp>
      <p:pic>
        <p:nvPicPr>
          <p:cNvPr id="8" name="圖片 7"/>
          <p:cNvPicPr>
            <a:picLocks noChangeAspect="1"/>
          </p:cNvPicPr>
          <p:nvPr/>
        </p:nvPicPr>
        <p:blipFill rotWithShape="1">
          <a:blip r:embed="rId3"/>
          <a:srcRect l="11073" t="26678" r="43986" b="24022"/>
          <a:stretch/>
        </p:blipFill>
        <p:spPr>
          <a:xfrm>
            <a:off x="1691680" y="2780928"/>
            <a:ext cx="4968552" cy="2952328"/>
          </a:xfrm>
          <a:prstGeom prst="rect">
            <a:avLst/>
          </a:prstGeom>
        </p:spPr>
      </p:pic>
    </p:spTree>
    <p:extLst>
      <p:ext uri="{BB962C8B-B14F-4D97-AF65-F5344CB8AC3E}">
        <p14:creationId xmlns:p14="http://schemas.microsoft.com/office/powerpoint/2010/main" val="13179288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實驗</a:t>
            </a:r>
            <a:r>
              <a:rPr lang="en-US" altLang="zh-TW" b="1" dirty="0"/>
              <a:t>3-</a:t>
            </a:r>
            <a:r>
              <a:rPr lang="zh-TW" altLang="zh-TW" b="1" dirty="0"/>
              <a:t>規劃路徑</a:t>
            </a:r>
            <a:r>
              <a:rPr lang="zh-TW" altLang="en-US" b="1" dirty="0"/>
              <a:t>的</a:t>
            </a:r>
            <a:r>
              <a:rPr lang="zh-TW" altLang="zh-TW" b="1" dirty="0"/>
              <a:t>成功率</a:t>
            </a:r>
            <a:r>
              <a:rPr lang="en-US" altLang="zh-TW" sz="2000" b="1" dirty="0"/>
              <a:t>(</a:t>
            </a:r>
            <a:r>
              <a:rPr lang="zh-TW" altLang="en-US" sz="2000" b="1" dirty="0"/>
              <a:t>續</a:t>
            </a:r>
            <a:r>
              <a:rPr lang="en-US" altLang="zh-TW" sz="2000" b="1" dirty="0"/>
              <a:t>)</a:t>
            </a:r>
            <a:endParaRPr lang="zh-TW" altLang="en-US" sz="2000" b="1" dirty="0"/>
          </a:p>
        </p:txBody>
      </p:sp>
      <p:sp>
        <p:nvSpPr>
          <p:cNvPr id="3" name="內容版面配置區 2"/>
          <p:cNvSpPr>
            <a:spLocks noGrp="1"/>
          </p:cNvSpPr>
          <p:nvPr>
            <p:ph idx="1"/>
          </p:nvPr>
        </p:nvSpPr>
        <p:spPr/>
        <p:txBody>
          <a:bodyPr/>
          <a:lstStyle/>
          <a:p>
            <a:r>
              <a:rPr lang="zh-TW" altLang="en-US" dirty="0"/>
              <a:t>評分標準：</a:t>
            </a:r>
            <a:endParaRPr lang="en-US" altLang="zh-TW" dirty="0"/>
          </a:p>
          <a:p>
            <a:pPr lvl="1"/>
            <a:r>
              <a:rPr lang="en-US" altLang="zh-TW" dirty="0" smtClean="0"/>
              <a:t>3. </a:t>
            </a:r>
            <a:r>
              <a:rPr lang="zh-TW" altLang="en-US" dirty="0" smtClean="0"/>
              <a:t>人工辨識輸出的路徑，還是經過淹水區域，同樣則給</a:t>
            </a:r>
            <a:r>
              <a:rPr lang="en-US" altLang="zh-TW" dirty="0" smtClean="0"/>
              <a:t>0</a:t>
            </a:r>
            <a:r>
              <a:rPr lang="zh-TW" altLang="en-US" dirty="0" smtClean="0"/>
              <a:t>分。</a:t>
            </a:r>
            <a:endParaRPr lang="en-US" altLang="zh-TW" dirty="0"/>
          </a:p>
          <a:p>
            <a:pPr lvl="1"/>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46</a:t>
            </a:fld>
            <a:endParaRPr lang="en-US" altLang="zh-TW" dirty="0"/>
          </a:p>
        </p:txBody>
      </p:sp>
      <p:pic>
        <p:nvPicPr>
          <p:cNvPr id="7" name="圖片 6"/>
          <p:cNvPicPr>
            <a:picLocks noChangeAspect="1"/>
          </p:cNvPicPr>
          <p:nvPr/>
        </p:nvPicPr>
        <p:blipFill rotWithShape="1">
          <a:blip r:embed="rId3"/>
          <a:srcRect l="6693" t="21808" r="30307" b="8409"/>
          <a:stretch/>
        </p:blipFill>
        <p:spPr>
          <a:xfrm>
            <a:off x="1652022" y="2636912"/>
            <a:ext cx="5635534" cy="3381320"/>
          </a:xfrm>
          <a:prstGeom prst="rect">
            <a:avLst/>
          </a:prstGeom>
        </p:spPr>
      </p:pic>
    </p:spTree>
    <p:extLst>
      <p:ext uri="{BB962C8B-B14F-4D97-AF65-F5344CB8AC3E}">
        <p14:creationId xmlns:p14="http://schemas.microsoft.com/office/powerpoint/2010/main" val="20342898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實驗</a:t>
            </a:r>
            <a:r>
              <a:rPr lang="en-US" altLang="zh-TW" b="1" dirty="0"/>
              <a:t>3-</a:t>
            </a:r>
            <a:r>
              <a:rPr lang="zh-TW" altLang="zh-TW" b="1" dirty="0"/>
              <a:t>規劃路徑</a:t>
            </a:r>
            <a:r>
              <a:rPr lang="zh-TW" altLang="en-US" b="1" dirty="0"/>
              <a:t>的</a:t>
            </a:r>
            <a:r>
              <a:rPr lang="zh-TW" altLang="zh-TW" b="1" dirty="0"/>
              <a:t>成功率</a:t>
            </a:r>
            <a:r>
              <a:rPr lang="en-US" altLang="zh-TW" sz="2000" b="1" dirty="0"/>
              <a:t>(</a:t>
            </a:r>
            <a:r>
              <a:rPr lang="zh-TW" altLang="en-US" sz="2000" b="1" dirty="0"/>
              <a:t>續</a:t>
            </a:r>
            <a:r>
              <a:rPr lang="en-US" altLang="zh-TW" sz="2000" b="1" dirty="0"/>
              <a:t>)</a:t>
            </a:r>
            <a:endParaRPr lang="zh-TW" altLang="en-US" sz="2000" b="1" dirty="0"/>
          </a:p>
        </p:txBody>
      </p:sp>
      <p:sp>
        <p:nvSpPr>
          <p:cNvPr id="3" name="內容版面配置區 2"/>
          <p:cNvSpPr>
            <a:spLocks noGrp="1"/>
          </p:cNvSpPr>
          <p:nvPr>
            <p:ph idx="1"/>
          </p:nvPr>
        </p:nvSpPr>
        <p:spPr>
          <a:xfrm>
            <a:off x="827088" y="1196975"/>
            <a:ext cx="7993384" cy="4953000"/>
          </a:xfrm>
        </p:spPr>
        <p:txBody>
          <a:bodyPr/>
          <a:lstStyle/>
          <a:p>
            <a:r>
              <a:rPr lang="zh-TW" altLang="en-US" sz="2400" dirty="0" smtClean="0"/>
              <a:t>實驗結果：</a:t>
            </a:r>
            <a:r>
              <a:rPr lang="en-US" altLang="zh-TW" sz="2400" dirty="0" smtClean="0"/>
              <a:t>Baseline13</a:t>
            </a:r>
            <a:r>
              <a:rPr lang="zh-TW" altLang="en-US" sz="2400" dirty="0" smtClean="0"/>
              <a:t>分</a:t>
            </a:r>
            <a:r>
              <a:rPr lang="en-US" altLang="zh-TW" sz="2400" dirty="0" smtClean="0"/>
              <a:t>(65%)</a:t>
            </a:r>
            <a:r>
              <a:rPr lang="zh-TW" altLang="en-US" sz="2400" dirty="0" smtClean="0"/>
              <a:t>、</a:t>
            </a:r>
            <a:r>
              <a:rPr lang="en-US" altLang="zh-TW" sz="2400" dirty="0" smtClean="0"/>
              <a:t>Cloud10</a:t>
            </a:r>
            <a:r>
              <a:rPr lang="zh-TW" altLang="en-US" sz="2400" dirty="0" smtClean="0"/>
              <a:t>分</a:t>
            </a:r>
            <a:r>
              <a:rPr lang="en-US" altLang="zh-TW" sz="2400" dirty="0" smtClean="0"/>
              <a:t>(50%)</a:t>
            </a:r>
            <a:r>
              <a:rPr lang="zh-TW" altLang="en-US" sz="2400" dirty="0" smtClean="0"/>
              <a:t>。</a:t>
            </a:r>
            <a:endParaRPr lang="en-US" altLang="zh-TW" sz="2400" dirty="0"/>
          </a:p>
          <a:p>
            <a:r>
              <a:rPr lang="en-US" altLang="zh-TW" sz="2400" dirty="0" smtClean="0"/>
              <a:t>Baseline</a:t>
            </a:r>
            <a:r>
              <a:rPr lang="zh-TW" altLang="en-US" sz="2400" dirty="0"/>
              <a:t>比</a:t>
            </a:r>
            <a:r>
              <a:rPr lang="en-US" altLang="zh-TW" sz="2400" dirty="0"/>
              <a:t>Cloud</a:t>
            </a:r>
            <a:r>
              <a:rPr lang="zh-TW" altLang="en-US" sz="2400" dirty="0"/>
              <a:t>高出約</a:t>
            </a:r>
            <a:r>
              <a:rPr lang="en-US" altLang="zh-TW" sz="2400" dirty="0"/>
              <a:t>15%</a:t>
            </a:r>
            <a:r>
              <a:rPr lang="zh-TW" altLang="en-US" sz="2400" dirty="0"/>
              <a:t>的成功率，絕大部分情況如</a:t>
            </a:r>
            <a:r>
              <a:rPr lang="zh-TW" altLang="en-US" sz="2400" dirty="0" smtClean="0"/>
              <a:t>圖圈</a:t>
            </a:r>
            <a:r>
              <a:rPr lang="zh-TW" altLang="en-US" sz="2400" dirty="0"/>
              <a:t>選處所示，因為</a:t>
            </a:r>
            <a:r>
              <a:rPr lang="en-US" altLang="zh-TW" sz="2400" dirty="0"/>
              <a:t>Cloud</a:t>
            </a:r>
            <a:r>
              <a:rPr lang="zh-TW" altLang="en-US" sz="2400" dirty="0"/>
              <a:t>方法選出的</a:t>
            </a:r>
            <a:r>
              <a:rPr lang="en-US" altLang="zh-TW" sz="2400" dirty="0"/>
              <a:t>Waypoints</a:t>
            </a:r>
            <a:r>
              <a:rPr lang="zh-TW" altLang="en-US" sz="2400" dirty="0"/>
              <a:t>再次執行雲端規劃路線時，</a:t>
            </a:r>
            <a:r>
              <a:rPr lang="en-US" altLang="zh-TW" sz="2400" dirty="0" err="1"/>
              <a:t>GoogleMaps</a:t>
            </a:r>
            <a:r>
              <a:rPr lang="zh-TW" altLang="en-US" sz="2400" dirty="0"/>
              <a:t>規劃的路線還是會經過淹水區塊的一小部分</a:t>
            </a:r>
            <a:r>
              <a:rPr lang="zh-TW" altLang="en-US" sz="2400" dirty="0" smtClean="0"/>
              <a:t>。</a:t>
            </a:r>
            <a:r>
              <a:rPr lang="en-US" altLang="zh-TW" sz="2400" dirty="0" smtClean="0"/>
              <a:t>(</a:t>
            </a:r>
            <a:r>
              <a:rPr lang="zh-TW" altLang="en-US" sz="2400" dirty="0" smtClean="0"/>
              <a:t>圖</a:t>
            </a:r>
            <a:r>
              <a:rPr lang="en-US" altLang="zh-TW" sz="2400" dirty="0" smtClean="0"/>
              <a:t>A)</a:t>
            </a:r>
          </a:p>
          <a:p>
            <a:r>
              <a:rPr lang="en-US" altLang="zh-TW" sz="2400" dirty="0" smtClean="0"/>
              <a:t>Baseline</a:t>
            </a:r>
            <a:r>
              <a:rPr lang="zh-TW" altLang="en-US" sz="2400" dirty="0" smtClean="0"/>
              <a:t>會有失敗的情況，絕大部分是重疊判斷的誤差。因為道路在查詢與淹水區域是否相交時，道路取的是</a:t>
            </a:r>
            <a:r>
              <a:rPr lang="en-US" altLang="zh-TW" sz="2400" dirty="0" smtClean="0"/>
              <a:t>MBR</a:t>
            </a:r>
            <a:r>
              <a:rPr lang="zh-TW" altLang="en-US" sz="2400" dirty="0" smtClean="0"/>
              <a:t>，所有會有誤差。</a:t>
            </a:r>
            <a:r>
              <a:rPr lang="en-US" altLang="zh-TW" sz="2400" dirty="0" smtClean="0"/>
              <a:t>(</a:t>
            </a:r>
            <a:r>
              <a:rPr lang="zh-TW" altLang="en-US" sz="2400" dirty="0" smtClean="0"/>
              <a:t>圖</a:t>
            </a:r>
            <a:r>
              <a:rPr lang="en-US" altLang="zh-TW" sz="2400" dirty="0" smtClean="0"/>
              <a:t>B)</a:t>
            </a:r>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47</a:t>
            </a:fld>
            <a:endParaRPr lang="en-US" altLang="zh-TW" dirty="0"/>
          </a:p>
        </p:txBody>
      </p:sp>
      <p:pic>
        <p:nvPicPr>
          <p:cNvPr id="9" name="圖片 8"/>
          <p:cNvPicPr/>
          <p:nvPr/>
        </p:nvPicPr>
        <p:blipFill rotWithShape="1">
          <a:blip r:embed="rId3"/>
          <a:srcRect l="8789" t="43613" r="37394" b="13314"/>
          <a:stretch/>
        </p:blipFill>
        <p:spPr bwMode="auto">
          <a:xfrm>
            <a:off x="956093" y="4450829"/>
            <a:ext cx="3964690" cy="1784871"/>
          </a:xfrm>
          <a:prstGeom prst="rect">
            <a:avLst/>
          </a:prstGeom>
          <a:ln>
            <a:noFill/>
          </a:ln>
          <a:extLst>
            <a:ext uri="{53640926-AAD7-44D8-BBD7-CCE9431645EC}">
              <a14:shadowObscured xmlns:a14="http://schemas.microsoft.com/office/drawing/2010/main"/>
            </a:ext>
          </a:extLst>
        </p:spPr>
      </p:pic>
      <p:sp>
        <p:nvSpPr>
          <p:cNvPr id="10" name="橢圓 9"/>
          <p:cNvSpPr/>
          <p:nvPr/>
        </p:nvSpPr>
        <p:spPr>
          <a:xfrm>
            <a:off x="1979712" y="5025764"/>
            <a:ext cx="1174750" cy="635000"/>
          </a:xfrm>
          <a:prstGeom prst="ellipse">
            <a:avLst/>
          </a:prstGeom>
          <a:noFill/>
          <a:ln w="44450">
            <a:solidFill>
              <a:schemeClr val="tx1"/>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pic>
        <p:nvPicPr>
          <p:cNvPr id="11" name="圖片 10"/>
          <p:cNvPicPr/>
          <p:nvPr/>
        </p:nvPicPr>
        <p:blipFill rotWithShape="1">
          <a:blip r:embed="rId4"/>
          <a:srcRect l="33685" t="69807" r="37697" b="3121"/>
          <a:stretch/>
        </p:blipFill>
        <p:spPr bwMode="auto">
          <a:xfrm>
            <a:off x="5020038" y="4450829"/>
            <a:ext cx="3512402" cy="1784871"/>
          </a:xfrm>
          <a:prstGeom prst="rect">
            <a:avLst/>
          </a:prstGeom>
          <a:ln>
            <a:noFill/>
          </a:ln>
          <a:extLst>
            <a:ext uri="{53640926-AAD7-44D8-BBD7-CCE9431645EC}">
              <a14:shadowObscured xmlns:a14="http://schemas.microsoft.com/office/drawing/2010/main"/>
            </a:ext>
          </a:extLst>
        </p:spPr>
      </p:pic>
      <p:sp>
        <p:nvSpPr>
          <p:cNvPr id="7" name="矩形 6"/>
          <p:cNvSpPr/>
          <p:nvPr/>
        </p:nvSpPr>
        <p:spPr bwMode="auto">
          <a:xfrm>
            <a:off x="6444208" y="4869160"/>
            <a:ext cx="1080120" cy="360040"/>
          </a:xfrm>
          <a:prstGeom prst="rect">
            <a:avLst/>
          </a:prstGeom>
          <a:noFill/>
          <a:ln w="317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none" strike="noStrike" cap="none" normalizeH="0" baseline="0" smtClean="0">
              <a:ln>
                <a:noFill/>
              </a:ln>
              <a:solidFill>
                <a:schemeClr val="tx1"/>
              </a:solidFill>
              <a:effectLst/>
              <a:latin typeface="Tahoma" pitchFamily="34" charset="0"/>
              <a:ea typeface="新細明體" pitchFamily="18" charset="-120"/>
            </a:endParaRPr>
          </a:p>
        </p:txBody>
      </p:sp>
      <p:sp>
        <p:nvSpPr>
          <p:cNvPr id="12" name="內容版面配置區 2"/>
          <p:cNvSpPr txBox="1">
            <a:spLocks/>
          </p:cNvSpPr>
          <p:nvPr/>
        </p:nvSpPr>
        <p:spPr bwMode="auto">
          <a:xfrm>
            <a:off x="2365861" y="6230855"/>
            <a:ext cx="698908" cy="4385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zh-TW" altLang="en-US" sz="2400" kern="0" dirty="0" smtClean="0"/>
              <a:t>圖</a:t>
            </a:r>
            <a:r>
              <a:rPr lang="en-US" altLang="zh-TW" sz="2400" kern="0" dirty="0" smtClean="0"/>
              <a:t>A</a:t>
            </a:r>
          </a:p>
        </p:txBody>
      </p:sp>
      <p:sp>
        <p:nvSpPr>
          <p:cNvPr id="14" name="內容版面配置區 2"/>
          <p:cNvSpPr txBox="1">
            <a:spLocks/>
          </p:cNvSpPr>
          <p:nvPr/>
        </p:nvSpPr>
        <p:spPr bwMode="auto">
          <a:xfrm>
            <a:off x="6536431" y="6194032"/>
            <a:ext cx="698908" cy="4385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zh-TW" altLang="en-US" sz="2400" kern="0" dirty="0" smtClean="0"/>
              <a:t>圖</a:t>
            </a:r>
            <a:r>
              <a:rPr lang="en-US" altLang="zh-TW" sz="2400" kern="0" dirty="0" smtClean="0"/>
              <a:t>B</a:t>
            </a:r>
          </a:p>
        </p:txBody>
      </p:sp>
    </p:spTree>
    <p:extLst>
      <p:ext uri="{BB962C8B-B14F-4D97-AF65-F5344CB8AC3E}">
        <p14:creationId xmlns:p14="http://schemas.microsoft.com/office/powerpoint/2010/main" val="9509934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實驗</a:t>
            </a:r>
            <a:r>
              <a:rPr lang="en-US" altLang="zh-TW" b="1" dirty="0"/>
              <a:t>3-</a:t>
            </a:r>
            <a:r>
              <a:rPr lang="zh-TW" altLang="zh-TW" b="1" dirty="0"/>
              <a:t>規劃路徑</a:t>
            </a:r>
            <a:r>
              <a:rPr lang="zh-TW" altLang="en-US" b="1" dirty="0"/>
              <a:t>的</a:t>
            </a:r>
            <a:r>
              <a:rPr lang="zh-TW" altLang="zh-TW" b="1" dirty="0"/>
              <a:t>成功率</a:t>
            </a:r>
            <a:r>
              <a:rPr lang="en-US" altLang="zh-TW" sz="2000" b="1" dirty="0"/>
              <a:t>(</a:t>
            </a:r>
            <a:r>
              <a:rPr lang="zh-TW" altLang="en-US" sz="2000" b="1" dirty="0"/>
              <a:t>續</a:t>
            </a:r>
            <a:r>
              <a:rPr lang="en-US" altLang="zh-TW" sz="2000" b="1" dirty="0"/>
              <a:t>)</a:t>
            </a:r>
            <a:endParaRPr lang="zh-TW" altLang="en-US" sz="2000" b="1" dirty="0"/>
          </a:p>
        </p:txBody>
      </p:sp>
      <p:sp>
        <p:nvSpPr>
          <p:cNvPr id="3" name="內容版面配置區 2"/>
          <p:cNvSpPr>
            <a:spLocks noGrp="1"/>
          </p:cNvSpPr>
          <p:nvPr>
            <p:ph idx="1"/>
          </p:nvPr>
        </p:nvSpPr>
        <p:spPr>
          <a:xfrm>
            <a:off x="827088" y="1196975"/>
            <a:ext cx="7808912" cy="1439937"/>
          </a:xfrm>
        </p:spPr>
        <p:txBody>
          <a:bodyPr/>
          <a:lstStyle/>
          <a:p>
            <a:r>
              <a:rPr lang="zh-TW" altLang="en-US" dirty="0" smtClean="0"/>
              <a:t>為了盡量減少</a:t>
            </a:r>
            <a:r>
              <a:rPr lang="en-US" altLang="zh-TW" dirty="0" smtClean="0"/>
              <a:t>Cloud</a:t>
            </a:r>
            <a:r>
              <a:rPr lang="zh-TW" altLang="en-US" dirty="0" smtClean="0"/>
              <a:t>的失敗率，</a:t>
            </a:r>
            <a:r>
              <a:rPr lang="zh-TW" altLang="zh-TW" dirty="0" smtClean="0"/>
              <a:t>我們</a:t>
            </a:r>
            <a:r>
              <a:rPr lang="zh-TW" altLang="zh-TW" dirty="0"/>
              <a:t>也在</a:t>
            </a:r>
            <a:r>
              <a:rPr lang="en-US" altLang="zh-TW" dirty="0"/>
              <a:t>Cloud</a:t>
            </a:r>
            <a:r>
              <a:rPr lang="zh-TW" altLang="zh-TW" dirty="0"/>
              <a:t>的顯示網頁內提供手動調整的功能，</a:t>
            </a:r>
            <a:r>
              <a:rPr lang="zh-TW" altLang="zh-TW" dirty="0" smtClean="0"/>
              <a:t>透過</a:t>
            </a:r>
            <a:r>
              <a:rPr lang="zh-TW" altLang="en-US" dirty="0" smtClean="0"/>
              <a:t>使用者</a:t>
            </a:r>
            <a:r>
              <a:rPr lang="zh-TW" altLang="zh-TW" dirty="0" smtClean="0"/>
              <a:t>微調</a:t>
            </a:r>
            <a:r>
              <a:rPr lang="zh-TW" altLang="zh-TW" dirty="0"/>
              <a:t>來減少距離及提高路徑的可行性。</a:t>
            </a:r>
          </a:p>
          <a:p>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48</a:t>
            </a:fld>
            <a:endParaRPr lang="en-US" altLang="zh-TW" dirty="0"/>
          </a:p>
        </p:txBody>
      </p:sp>
      <p:pic>
        <p:nvPicPr>
          <p:cNvPr id="7" name="圖片 6"/>
          <p:cNvPicPr/>
          <p:nvPr/>
        </p:nvPicPr>
        <p:blipFill rotWithShape="1">
          <a:blip r:embed="rId3"/>
          <a:srcRect l="11678" t="11920" r="39284" b="24360"/>
          <a:stretch/>
        </p:blipFill>
        <p:spPr bwMode="auto">
          <a:xfrm>
            <a:off x="323528" y="2780928"/>
            <a:ext cx="3960440" cy="2592288"/>
          </a:xfrm>
          <a:prstGeom prst="rect">
            <a:avLst/>
          </a:prstGeom>
          <a:ln>
            <a:noFill/>
          </a:ln>
          <a:extLst>
            <a:ext uri="{53640926-AAD7-44D8-BBD7-CCE9431645EC}">
              <a14:shadowObscured xmlns:a14="http://schemas.microsoft.com/office/drawing/2010/main"/>
            </a:ext>
          </a:extLst>
        </p:spPr>
      </p:pic>
      <p:pic>
        <p:nvPicPr>
          <p:cNvPr id="8" name="圖片 7"/>
          <p:cNvPicPr/>
          <p:nvPr/>
        </p:nvPicPr>
        <p:blipFill rotWithShape="1">
          <a:blip r:embed="rId4"/>
          <a:srcRect l="11160" t="17124" r="34318" b="32363"/>
          <a:stretch/>
        </p:blipFill>
        <p:spPr bwMode="auto">
          <a:xfrm>
            <a:off x="4491831" y="2780928"/>
            <a:ext cx="4452144" cy="2592288"/>
          </a:xfrm>
          <a:prstGeom prst="rect">
            <a:avLst/>
          </a:prstGeom>
          <a:ln>
            <a:noFill/>
          </a:ln>
          <a:extLst>
            <a:ext uri="{53640926-AAD7-44D8-BBD7-CCE9431645EC}">
              <a14:shadowObscured xmlns:a14="http://schemas.microsoft.com/office/drawing/2010/main"/>
            </a:ext>
          </a:extLst>
        </p:spPr>
      </p:pic>
      <p:sp>
        <p:nvSpPr>
          <p:cNvPr id="9" name="內容版面配置區 2"/>
          <p:cNvSpPr txBox="1">
            <a:spLocks/>
          </p:cNvSpPr>
          <p:nvPr/>
        </p:nvSpPr>
        <p:spPr bwMode="auto">
          <a:xfrm>
            <a:off x="1335088" y="5479462"/>
            <a:ext cx="7808912" cy="1439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pPr marL="0" indent="0">
              <a:buNone/>
            </a:pPr>
            <a:r>
              <a:rPr lang="en-US" altLang="zh-TW" kern="0" dirty="0" smtClean="0"/>
              <a:t>Cloud</a:t>
            </a:r>
            <a:r>
              <a:rPr lang="zh-TW" altLang="en-US" kern="0" dirty="0" smtClean="0"/>
              <a:t>修改前                  </a:t>
            </a:r>
            <a:r>
              <a:rPr lang="en-US" altLang="zh-TW" kern="0" dirty="0" smtClean="0"/>
              <a:t>Cloud</a:t>
            </a:r>
            <a:r>
              <a:rPr lang="zh-TW" altLang="en-US" kern="0" dirty="0" smtClean="0"/>
              <a:t>手動調整後  </a:t>
            </a:r>
            <a:endParaRPr lang="zh-TW" altLang="en-US" kern="0" dirty="0"/>
          </a:p>
        </p:txBody>
      </p:sp>
    </p:spTree>
    <p:extLst>
      <p:ext uri="{BB962C8B-B14F-4D97-AF65-F5344CB8AC3E}">
        <p14:creationId xmlns:p14="http://schemas.microsoft.com/office/powerpoint/2010/main" val="34398096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實驗</a:t>
            </a:r>
            <a:r>
              <a:rPr lang="en-US" altLang="zh-TW" b="1" dirty="0" smtClean="0"/>
              <a:t>4-</a:t>
            </a:r>
            <a:r>
              <a:rPr lang="zh-TW" altLang="en-US" b="1" dirty="0" smtClean="0"/>
              <a:t>輸出</a:t>
            </a:r>
            <a:r>
              <a:rPr lang="zh-TW" altLang="zh-TW" b="1" dirty="0" smtClean="0"/>
              <a:t>路徑</a:t>
            </a:r>
            <a:r>
              <a:rPr lang="zh-TW" altLang="en-US" b="1" dirty="0" smtClean="0"/>
              <a:t>的</a:t>
            </a:r>
            <a:r>
              <a:rPr lang="zh-TW" altLang="zh-TW" b="1" dirty="0" smtClean="0"/>
              <a:t>距離</a:t>
            </a:r>
            <a:endParaRPr lang="zh-TW" altLang="en-US" b="1"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49</a:t>
            </a:fld>
            <a:endParaRPr lang="en-US" altLang="zh-TW" dirty="0"/>
          </a:p>
        </p:txBody>
      </p:sp>
      <p:graphicFrame>
        <p:nvGraphicFramePr>
          <p:cNvPr id="7" name="圖表 6"/>
          <p:cNvGraphicFramePr/>
          <p:nvPr>
            <p:extLst>
              <p:ext uri="{D42A27DB-BD31-4B8C-83A1-F6EECF244321}">
                <p14:modId xmlns:p14="http://schemas.microsoft.com/office/powerpoint/2010/main" val="1559005353"/>
              </p:ext>
            </p:extLst>
          </p:nvPr>
        </p:nvGraphicFramePr>
        <p:xfrm>
          <a:off x="467544" y="4221088"/>
          <a:ext cx="2736304" cy="1656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內容版面配置區 7"/>
          <p:cNvGraphicFramePr>
            <a:graphicFrameLocks noGrp="1"/>
          </p:cNvGraphicFramePr>
          <p:nvPr>
            <p:ph idx="1"/>
            <p:extLst>
              <p:ext uri="{D42A27DB-BD31-4B8C-83A1-F6EECF244321}">
                <p14:modId xmlns:p14="http://schemas.microsoft.com/office/powerpoint/2010/main" val="632347806"/>
              </p:ext>
            </p:extLst>
          </p:nvPr>
        </p:nvGraphicFramePr>
        <p:xfrm>
          <a:off x="3131840" y="4149080"/>
          <a:ext cx="2808312" cy="16902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圖表 8"/>
          <p:cNvGraphicFramePr/>
          <p:nvPr>
            <p:extLst>
              <p:ext uri="{D42A27DB-BD31-4B8C-83A1-F6EECF244321}">
                <p14:modId xmlns:p14="http://schemas.microsoft.com/office/powerpoint/2010/main" val="2060751110"/>
              </p:ext>
            </p:extLst>
          </p:nvPr>
        </p:nvGraphicFramePr>
        <p:xfrm>
          <a:off x="6012160" y="4149080"/>
          <a:ext cx="2758449" cy="1637601"/>
        </p:xfrm>
        <a:graphic>
          <a:graphicData uri="http://schemas.openxmlformats.org/drawingml/2006/chart">
            <c:chart xmlns:c="http://schemas.openxmlformats.org/drawingml/2006/chart" xmlns:r="http://schemas.openxmlformats.org/officeDocument/2006/relationships" r:id="rId5"/>
          </a:graphicData>
        </a:graphic>
      </p:graphicFrame>
      <p:grpSp>
        <p:nvGrpSpPr>
          <p:cNvPr id="14" name="群組 13"/>
          <p:cNvGrpSpPr/>
          <p:nvPr/>
        </p:nvGrpSpPr>
        <p:grpSpPr>
          <a:xfrm>
            <a:off x="1513789" y="3717032"/>
            <a:ext cx="7067334" cy="338554"/>
            <a:chOff x="1513789" y="3717032"/>
            <a:chExt cx="7067334" cy="338554"/>
          </a:xfrm>
        </p:grpSpPr>
        <p:sp>
          <p:nvSpPr>
            <p:cNvPr id="11" name="文字方塊 10"/>
            <p:cNvSpPr txBox="1"/>
            <p:nvPr/>
          </p:nvSpPr>
          <p:spPr>
            <a:xfrm>
              <a:off x="1513789" y="3717032"/>
              <a:ext cx="1547116" cy="338554"/>
            </a:xfrm>
            <a:prstGeom prst="rect">
              <a:avLst/>
            </a:prstGeom>
            <a:noFill/>
          </p:spPr>
          <p:txBody>
            <a:bodyPr wrap="square" rtlCol="0">
              <a:spAutoFit/>
            </a:bodyPr>
            <a:lstStyle/>
            <a:p>
              <a:r>
                <a:rPr lang="en-US" altLang="zh-TW" sz="1600" dirty="0" smtClean="0"/>
                <a:t>Random</a:t>
              </a:r>
              <a:endParaRPr lang="zh-TW" altLang="en-US" sz="1600" dirty="0"/>
            </a:p>
          </p:txBody>
        </p:sp>
        <p:sp>
          <p:nvSpPr>
            <p:cNvPr id="12" name="文字方塊 11"/>
            <p:cNvSpPr txBox="1"/>
            <p:nvPr/>
          </p:nvSpPr>
          <p:spPr>
            <a:xfrm>
              <a:off x="4394109" y="3717032"/>
              <a:ext cx="1547116" cy="338554"/>
            </a:xfrm>
            <a:prstGeom prst="rect">
              <a:avLst/>
            </a:prstGeom>
            <a:noFill/>
          </p:spPr>
          <p:txBody>
            <a:bodyPr wrap="square" rtlCol="0">
              <a:spAutoFit/>
            </a:bodyPr>
            <a:lstStyle/>
            <a:p>
              <a:r>
                <a:rPr lang="en-US" altLang="zh-TW" sz="1600" dirty="0" smtClean="0"/>
                <a:t>Gaussian</a:t>
              </a:r>
              <a:endParaRPr lang="zh-TW" altLang="en-US" sz="1600" dirty="0"/>
            </a:p>
          </p:txBody>
        </p:sp>
        <p:sp>
          <p:nvSpPr>
            <p:cNvPr id="13" name="文字方塊 12"/>
            <p:cNvSpPr txBox="1"/>
            <p:nvPr/>
          </p:nvSpPr>
          <p:spPr>
            <a:xfrm>
              <a:off x="7034007" y="3717032"/>
              <a:ext cx="1547116" cy="338554"/>
            </a:xfrm>
            <a:prstGeom prst="rect">
              <a:avLst/>
            </a:prstGeom>
            <a:noFill/>
          </p:spPr>
          <p:txBody>
            <a:bodyPr wrap="square" rtlCol="0">
              <a:spAutoFit/>
            </a:bodyPr>
            <a:lstStyle/>
            <a:p>
              <a:r>
                <a:rPr lang="en-US" altLang="zh-TW" sz="1600" dirty="0" smtClean="0"/>
                <a:t>Clustered</a:t>
              </a:r>
              <a:endParaRPr lang="zh-TW" altLang="en-US" sz="1600" dirty="0"/>
            </a:p>
          </p:txBody>
        </p:sp>
      </p:grpSp>
      <p:sp>
        <p:nvSpPr>
          <p:cNvPr id="16" name="內容版面配置區 2"/>
          <p:cNvSpPr txBox="1">
            <a:spLocks/>
          </p:cNvSpPr>
          <p:nvPr/>
        </p:nvSpPr>
        <p:spPr bwMode="auto">
          <a:xfrm>
            <a:off x="827088" y="1196975"/>
            <a:ext cx="7808912" cy="25920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l"/>
              <a:defRPr kumimoji="1" sz="2400">
                <a:solidFill>
                  <a:schemeClr val="tx1"/>
                </a:solidFill>
                <a:latin typeface="+mn-lt"/>
                <a:ea typeface="+mn-ea"/>
              </a:defRPr>
            </a:lvl2pPr>
            <a:lvl3pPr marL="1143000" indent="-228600" algn="l" rtl="0" eaLnBrk="0" fontAlgn="base" hangingPunct="0">
              <a:spcBef>
                <a:spcPct val="20000"/>
              </a:spcBef>
              <a:spcAft>
                <a:spcPct val="0"/>
              </a:spcAft>
              <a:buClr>
                <a:srgbClr val="00B050"/>
              </a:buClr>
              <a:buSzPct val="50000"/>
              <a:buFont typeface="Wingdings"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l"/>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l"/>
              <a:defRPr kumimoji="1" sz="16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n-lt"/>
                <a:ea typeface="+mn-ea"/>
              </a:defRPr>
            </a:lvl9pPr>
          </a:lstStyle>
          <a:p>
            <a:r>
              <a:rPr lang="zh-TW" altLang="zh-TW" sz="2400" kern="0" dirty="0" smtClean="0"/>
              <a:t>我們</a:t>
            </a:r>
            <a:r>
              <a:rPr lang="zh-TW" altLang="en-US" sz="2400" kern="0" dirty="0" smtClean="0"/>
              <a:t>固</a:t>
            </a:r>
            <a:r>
              <a:rPr lang="zh-TW" altLang="en-US" sz="2400" kern="0" dirty="0"/>
              <a:t>定</a:t>
            </a:r>
            <a:r>
              <a:rPr lang="zh-TW" altLang="en-US" sz="2400" kern="0" dirty="0" smtClean="0"/>
              <a:t>淹水區域固定</a:t>
            </a:r>
            <a:r>
              <a:rPr lang="en-US" altLang="zh-TW" sz="2400" kern="0" dirty="0" smtClean="0"/>
              <a:t>10</a:t>
            </a:r>
            <a:r>
              <a:rPr lang="zh-TW" altLang="en-US" sz="2400" kern="0" dirty="0" smtClean="0"/>
              <a:t>個、路網圖</a:t>
            </a:r>
            <a:r>
              <a:rPr lang="en-US" altLang="zh-TW" sz="2400" kern="0" dirty="0" smtClean="0"/>
              <a:t>9314</a:t>
            </a:r>
            <a:r>
              <a:rPr lang="zh-TW" altLang="en-US" sz="2400" kern="0" dirty="0" smtClean="0"/>
              <a:t>及固定</a:t>
            </a:r>
            <a:r>
              <a:rPr lang="en-US" altLang="zh-TW" sz="2400" kern="0" dirty="0" smtClean="0"/>
              <a:t>10</a:t>
            </a:r>
            <a:r>
              <a:rPr lang="zh-TW" altLang="en-US" sz="2400" kern="0" dirty="0" smtClean="0"/>
              <a:t>組起訖點，且</a:t>
            </a:r>
            <a:r>
              <a:rPr lang="en-US" altLang="zh-TW" sz="2400" kern="0" dirty="0" smtClean="0"/>
              <a:t>Q1~Q10</a:t>
            </a:r>
            <a:r>
              <a:rPr lang="zh-TW" altLang="en-US" sz="2400" kern="0" dirty="0" smtClean="0"/>
              <a:t>保證皆有路可走訪。並將距離較小方法</a:t>
            </a:r>
            <a:r>
              <a:rPr lang="zh-TW" altLang="en-US" sz="2400" kern="0" dirty="0"/>
              <a:t>的</a:t>
            </a:r>
            <a:r>
              <a:rPr lang="zh-TW" altLang="zh-TW" sz="2400" dirty="0" smtClean="0"/>
              <a:t>距離</a:t>
            </a:r>
            <a:r>
              <a:rPr lang="zh-TW" altLang="zh-TW" sz="2400" dirty="0"/>
              <a:t>值作為基數</a:t>
            </a:r>
            <a:r>
              <a:rPr lang="zh-TW" altLang="zh-TW" sz="2400" dirty="0" smtClean="0"/>
              <a:t>，把</a:t>
            </a:r>
            <a:r>
              <a:rPr lang="zh-TW" altLang="en-US" sz="2400" dirty="0" smtClean="0"/>
              <a:t>較大</a:t>
            </a:r>
            <a:r>
              <a:rPr lang="zh-TW" altLang="zh-TW" sz="2400" dirty="0" smtClean="0"/>
              <a:t>的</a:t>
            </a:r>
            <a:r>
              <a:rPr lang="zh-TW" altLang="zh-TW" sz="2400" dirty="0"/>
              <a:t>距離值除上基數</a:t>
            </a:r>
            <a:r>
              <a:rPr lang="zh-TW" altLang="zh-TW" sz="2400" dirty="0" smtClean="0"/>
              <a:t>後得到比</a:t>
            </a:r>
            <a:r>
              <a:rPr lang="zh-TW" altLang="en-US" sz="2400" dirty="0" smtClean="0"/>
              <a:t>率進行比較。在這</a:t>
            </a:r>
            <a:r>
              <a:rPr lang="en-US" altLang="zh-TW" sz="2400" dirty="0" smtClean="0"/>
              <a:t>10</a:t>
            </a:r>
            <a:r>
              <a:rPr lang="zh-TW" altLang="en-US" sz="2400" dirty="0" smtClean="0"/>
              <a:t>組查詢中以</a:t>
            </a:r>
            <a:r>
              <a:rPr lang="en-US" altLang="zh-TW" sz="2400" kern="0" dirty="0" smtClean="0"/>
              <a:t>Baseline</a:t>
            </a:r>
            <a:r>
              <a:rPr lang="zh-TW" altLang="en-US" sz="2400" kern="0" dirty="0" smtClean="0"/>
              <a:t>為基數，而三種資料集皆顯示</a:t>
            </a:r>
            <a:r>
              <a:rPr lang="en-US" altLang="zh-TW" sz="2400" kern="0" dirty="0" smtClean="0"/>
              <a:t>Baseline</a:t>
            </a:r>
            <a:r>
              <a:rPr lang="zh-TW" altLang="en-US" sz="2400" kern="0" dirty="0" smtClean="0"/>
              <a:t>的路徑距離平均皆比</a:t>
            </a:r>
            <a:r>
              <a:rPr lang="en-US" altLang="zh-TW" sz="2400" kern="0" dirty="0" smtClean="0"/>
              <a:t>Cloud</a:t>
            </a:r>
            <a:r>
              <a:rPr lang="zh-TW" altLang="en-US" sz="2400" kern="0" dirty="0" smtClean="0"/>
              <a:t>少了</a:t>
            </a:r>
            <a:r>
              <a:rPr lang="en-US" altLang="zh-TW" sz="2400" kern="0" dirty="0" smtClean="0"/>
              <a:t>12%</a:t>
            </a:r>
            <a:r>
              <a:rPr lang="zh-TW" altLang="en-US" sz="2400" kern="0" dirty="0" smtClean="0"/>
              <a:t>。</a:t>
            </a:r>
            <a:endParaRPr lang="zh-TW" altLang="en-US" sz="2400" kern="0" dirty="0"/>
          </a:p>
        </p:txBody>
      </p:sp>
    </p:spTree>
    <p:extLst>
      <p:ext uri="{BB962C8B-B14F-4D97-AF65-F5344CB8AC3E}">
        <p14:creationId xmlns:p14="http://schemas.microsoft.com/office/powerpoint/2010/main" val="41003383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技術背景</a:t>
            </a:r>
            <a:endParaRPr lang="zh-TW" altLang="en-US" dirty="0"/>
          </a:p>
        </p:txBody>
      </p:sp>
      <p:sp>
        <p:nvSpPr>
          <p:cNvPr id="3" name="內容版面配置區 2"/>
          <p:cNvSpPr>
            <a:spLocks noGrp="1"/>
          </p:cNvSpPr>
          <p:nvPr>
            <p:ph idx="1"/>
          </p:nvPr>
        </p:nvSpPr>
        <p:spPr/>
        <p:txBody>
          <a:bodyPr/>
          <a:lstStyle/>
          <a:p>
            <a:r>
              <a:rPr lang="zh-TW" altLang="en-US" dirty="0"/>
              <a:t>相關</a:t>
            </a:r>
            <a:r>
              <a:rPr lang="zh-TW" altLang="en-US" dirty="0" smtClean="0"/>
              <a:t>定義</a:t>
            </a:r>
            <a:endParaRPr lang="en-US" altLang="zh-TW" dirty="0" smtClean="0"/>
          </a:p>
          <a:p>
            <a:r>
              <a:rPr lang="en-US" altLang="zh-TW" dirty="0" err="1" smtClean="0"/>
              <a:t>Dijkstra</a:t>
            </a:r>
            <a:r>
              <a:rPr lang="zh-TW" altLang="zh-TW" dirty="0" smtClean="0"/>
              <a:t>演算法</a:t>
            </a:r>
            <a:endParaRPr lang="en-US" altLang="zh-TW" dirty="0" smtClean="0"/>
          </a:p>
          <a:p>
            <a:r>
              <a:rPr lang="en-US" altLang="zh-TW" dirty="0"/>
              <a:t>GSP-DF</a:t>
            </a:r>
            <a:r>
              <a:rPr lang="zh-TW" altLang="zh-TW" dirty="0" smtClean="0"/>
              <a:t>演算法</a:t>
            </a:r>
            <a:endParaRPr lang="en-US" altLang="zh-TW"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5</a:t>
            </a:fld>
            <a:endParaRPr lang="en-US" altLang="zh-TW" dirty="0"/>
          </a:p>
        </p:txBody>
      </p:sp>
    </p:spTree>
    <p:extLst>
      <p:ext uri="{BB962C8B-B14F-4D97-AF65-F5344CB8AC3E}">
        <p14:creationId xmlns:p14="http://schemas.microsoft.com/office/powerpoint/2010/main" val="20290090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r>
              <a:rPr lang="zh-TW" altLang="zh-TW" b="1" dirty="0"/>
              <a:t>結論與未來</a:t>
            </a:r>
            <a:r>
              <a:rPr lang="zh-TW" altLang="zh-TW" b="1" dirty="0" smtClean="0"/>
              <a:t>方向</a:t>
            </a:r>
            <a:endParaRPr lang="zh-TW" altLang="en-US" dirty="0"/>
          </a:p>
        </p:txBody>
      </p:sp>
      <p:sp>
        <p:nvSpPr>
          <p:cNvPr id="3" name="內容版面配置區 2"/>
          <p:cNvSpPr>
            <a:spLocks noGrp="1"/>
          </p:cNvSpPr>
          <p:nvPr>
            <p:ph idx="1"/>
          </p:nvPr>
        </p:nvSpPr>
        <p:spPr>
          <a:xfrm>
            <a:off x="827584" y="1152073"/>
            <a:ext cx="7808912" cy="4953000"/>
          </a:xfrm>
        </p:spPr>
        <p:txBody>
          <a:bodyPr/>
          <a:lstStyle/>
          <a:p>
            <a:r>
              <a:rPr lang="zh-TW" altLang="zh-TW" sz="2300" dirty="0" smtClean="0"/>
              <a:t>我們提出</a:t>
            </a:r>
            <a:r>
              <a:rPr lang="zh-TW" altLang="zh-TW" sz="2300" dirty="0"/>
              <a:t>兩個方法</a:t>
            </a:r>
            <a:r>
              <a:rPr lang="zh-TW" altLang="zh-TW" sz="2300" dirty="0" smtClean="0"/>
              <a:t>迴避</a:t>
            </a:r>
            <a:r>
              <a:rPr lang="zh-TW" altLang="zh-TW" sz="2300" dirty="0"/>
              <a:t>淹水</a:t>
            </a:r>
            <a:r>
              <a:rPr lang="zh-TW" altLang="zh-TW" sz="2300" dirty="0" smtClean="0"/>
              <a:t>區域的路徑規劃</a:t>
            </a:r>
            <a:r>
              <a:rPr lang="zh-TW" altLang="en-US" sz="2300" dirty="0" smtClean="0"/>
              <a:t>法。</a:t>
            </a:r>
            <a:endParaRPr lang="en-US" altLang="zh-TW" sz="2300" dirty="0" smtClean="0"/>
          </a:p>
          <a:p>
            <a:r>
              <a:rPr lang="zh-TW" altLang="zh-TW" sz="2300" dirty="0" smtClean="0"/>
              <a:t>也</a:t>
            </a:r>
            <a:r>
              <a:rPr lang="zh-TW" altLang="zh-TW" sz="2300" dirty="0"/>
              <a:t>進行大量的實驗來評估兩種方法，包括使用真實路網資料和</a:t>
            </a:r>
            <a:r>
              <a:rPr lang="en-US" altLang="zh-TW" sz="2300" dirty="0"/>
              <a:t>3</a:t>
            </a:r>
            <a:r>
              <a:rPr lang="zh-TW" altLang="zh-TW" sz="2300" dirty="0"/>
              <a:t>種不同分佈的人工資料，並分別評估淹水區域數量和路網圖大小的影響</a:t>
            </a:r>
            <a:r>
              <a:rPr lang="zh-TW" altLang="zh-TW" sz="2300" dirty="0" smtClean="0"/>
              <a:t>。</a:t>
            </a:r>
            <a:endParaRPr lang="en-US" altLang="zh-TW" sz="2300" dirty="0" smtClean="0"/>
          </a:p>
          <a:p>
            <a:r>
              <a:rPr lang="zh-TW" altLang="zh-TW" sz="2300" dirty="0"/>
              <a:t>效率部分，</a:t>
            </a:r>
            <a:r>
              <a:rPr lang="en-US" altLang="zh-TW" sz="2300" dirty="0" smtClean="0"/>
              <a:t>Cloud</a:t>
            </a:r>
            <a:r>
              <a:rPr lang="zh-TW" altLang="en-US" sz="2300" dirty="0" smtClean="0"/>
              <a:t> </a:t>
            </a:r>
            <a:r>
              <a:rPr lang="en-US" altLang="zh-TW" sz="2300" dirty="0" smtClean="0"/>
              <a:t>Spatial</a:t>
            </a:r>
            <a:r>
              <a:rPr lang="zh-TW" altLang="zh-TW" sz="2300" dirty="0" smtClean="0"/>
              <a:t>因為</a:t>
            </a:r>
            <a:r>
              <a:rPr lang="zh-TW" altLang="en-US" sz="2300" dirty="0" smtClean="0"/>
              <a:t>道</a:t>
            </a:r>
            <a:r>
              <a:rPr lang="zh-TW" altLang="en-US" sz="2300" dirty="0"/>
              <a:t>路</a:t>
            </a:r>
            <a:r>
              <a:rPr lang="zh-TW" altLang="zh-TW" sz="2300" dirty="0" smtClean="0"/>
              <a:t>需</a:t>
            </a:r>
            <a:r>
              <a:rPr lang="zh-TW" altLang="zh-TW" sz="2300" dirty="0"/>
              <a:t>計算交集的</a:t>
            </a:r>
            <a:r>
              <a:rPr lang="zh-TW" altLang="zh-TW" sz="2300" dirty="0" smtClean="0"/>
              <a:t>次數</a:t>
            </a:r>
            <a:r>
              <a:rPr lang="zh-TW" altLang="en-US" sz="2300" dirty="0" smtClean="0"/>
              <a:t>明顯</a:t>
            </a:r>
            <a:r>
              <a:rPr lang="zh-TW" altLang="zh-TW" sz="2300" dirty="0" smtClean="0"/>
              <a:t>較</a:t>
            </a:r>
            <a:r>
              <a:rPr lang="zh-TW" altLang="zh-TW" sz="2300" dirty="0"/>
              <a:t>少，</a:t>
            </a:r>
            <a:r>
              <a:rPr lang="zh-TW" altLang="zh-TW" sz="2300" dirty="0" smtClean="0"/>
              <a:t>所以比</a:t>
            </a:r>
            <a:r>
              <a:rPr lang="en-US" altLang="zh-TW" sz="2300" dirty="0" smtClean="0"/>
              <a:t>Baseline Spatial</a:t>
            </a:r>
            <a:r>
              <a:rPr lang="zh-TW" altLang="zh-TW" sz="2300" dirty="0" smtClean="0"/>
              <a:t>的</a:t>
            </a:r>
            <a:r>
              <a:rPr lang="zh-TW" altLang="en-US" sz="2300" dirty="0" smtClean="0"/>
              <a:t>花費時間少。</a:t>
            </a:r>
            <a:r>
              <a:rPr lang="zh-TW" altLang="zh-TW" sz="2300" dirty="0" smtClean="0"/>
              <a:t>在</a:t>
            </a:r>
            <a:r>
              <a:rPr lang="zh-TW" altLang="en-US" sz="2300" dirty="0" smtClean="0"/>
              <a:t>路網圖皆近萬筆、</a:t>
            </a:r>
            <a:r>
              <a:rPr lang="en-US" altLang="zh-TW" sz="2300" dirty="0" smtClean="0"/>
              <a:t>100</a:t>
            </a:r>
            <a:r>
              <a:rPr lang="zh-TW" altLang="zh-TW" sz="2300" dirty="0"/>
              <a:t>個淹水</a:t>
            </a:r>
            <a:r>
              <a:rPr lang="zh-TW" altLang="zh-TW" sz="2300" dirty="0" smtClean="0"/>
              <a:t>區域</a:t>
            </a:r>
            <a:r>
              <a:rPr lang="zh-TW" altLang="en-US" sz="2300" dirty="0" smtClean="0"/>
              <a:t>為</a:t>
            </a:r>
            <a:r>
              <a:rPr lang="zh-TW" altLang="zh-TW" sz="2300" dirty="0" smtClean="0"/>
              <a:t>隨機</a:t>
            </a:r>
            <a:r>
              <a:rPr lang="zh-TW" altLang="zh-TW" sz="2300" dirty="0"/>
              <a:t>分佈</a:t>
            </a:r>
            <a:r>
              <a:rPr lang="zh-TW" altLang="zh-TW" sz="2300" dirty="0" smtClean="0"/>
              <a:t>時</a:t>
            </a:r>
            <a:r>
              <a:rPr lang="zh-TW" altLang="en-US" sz="2300" dirty="0" smtClean="0"/>
              <a:t>，</a:t>
            </a:r>
            <a:r>
              <a:rPr lang="en-US" altLang="zh-TW" sz="2300" dirty="0" smtClean="0"/>
              <a:t>Cloud</a:t>
            </a:r>
            <a:r>
              <a:rPr lang="zh-TW" altLang="en-US" sz="2300" dirty="0" smtClean="0"/>
              <a:t>整體</a:t>
            </a:r>
            <a:r>
              <a:rPr lang="zh-TW" altLang="zh-TW" sz="2300" dirty="0" smtClean="0"/>
              <a:t>的</a:t>
            </a:r>
            <a:r>
              <a:rPr lang="zh-TW" altLang="zh-TW" sz="2300" dirty="0"/>
              <a:t>效率更是</a:t>
            </a:r>
            <a:r>
              <a:rPr lang="en-US" altLang="zh-TW" sz="2300" dirty="0"/>
              <a:t>Baseline</a:t>
            </a:r>
            <a:r>
              <a:rPr lang="zh-TW" altLang="zh-TW" sz="2300" dirty="0"/>
              <a:t>的</a:t>
            </a:r>
            <a:r>
              <a:rPr lang="en-US" altLang="zh-TW" sz="2300" dirty="0"/>
              <a:t>8.7</a:t>
            </a:r>
            <a:r>
              <a:rPr lang="zh-TW" altLang="zh-TW" sz="2300" dirty="0"/>
              <a:t>倍</a:t>
            </a:r>
            <a:r>
              <a:rPr lang="zh-TW" altLang="zh-TW" sz="2300" dirty="0" smtClean="0"/>
              <a:t>。</a:t>
            </a:r>
            <a:endParaRPr lang="en-US" altLang="zh-TW" sz="2300" dirty="0" smtClean="0"/>
          </a:p>
          <a:p>
            <a:r>
              <a:rPr lang="zh-TW" altLang="en-US" sz="2300" dirty="0" smtClean="0"/>
              <a:t>但</a:t>
            </a:r>
            <a:r>
              <a:rPr lang="en-US" altLang="zh-TW" sz="2300" dirty="0" smtClean="0"/>
              <a:t>Baseline</a:t>
            </a:r>
            <a:r>
              <a:rPr lang="zh-TW" altLang="zh-TW" sz="2300" dirty="0"/>
              <a:t>輸出的路徑距離比</a:t>
            </a:r>
            <a:r>
              <a:rPr lang="en-US" altLang="zh-TW" sz="2300" dirty="0"/>
              <a:t>Cloud</a:t>
            </a:r>
            <a:r>
              <a:rPr lang="zh-TW" altLang="zh-TW" sz="2300" dirty="0"/>
              <a:t>少</a:t>
            </a:r>
            <a:r>
              <a:rPr lang="en-US" altLang="zh-TW" sz="2300" dirty="0"/>
              <a:t>12%</a:t>
            </a:r>
            <a:r>
              <a:rPr lang="zh-TW" altLang="zh-TW" sz="2300" dirty="0"/>
              <a:t>、</a:t>
            </a:r>
            <a:r>
              <a:rPr lang="zh-TW" altLang="zh-TW" sz="2300" dirty="0" smtClean="0"/>
              <a:t>成功率</a:t>
            </a:r>
            <a:r>
              <a:rPr lang="zh-TW" altLang="en-US" sz="2300" dirty="0" smtClean="0"/>
              <a:t>也</a:t>
            </a:r>
            <a:r>
              <a:rPr lang="zh-TW" altLang="zh-TW" sz="2300" dirty="0" smtClean="0"/>
              <a:t>較</a:t>
            </a:r>
            <a:r>
              <a:rPr lang="en-US" altLang="zh-TW" sz="2300" dirty="0" smtClean="0"/>
              <a:t>Cloud</a:t>
            </a:r>
            <a:r>
              <a:rPr lang="zh-TW" altLang="zh-TW" sz="2300" dirty="0"/>
              <a:t>高出</a:t>
            </a:r>
            <a:r>
              <a:rPr lang="en-US" altLang="zh-TW" sz="2300" dirty="0"/>
              <a:t>15%</a:t>
            </a:r>
            <a:r>
              <a:rPr lang="zh-TW" altLang="zh-TW" sz="2300" dirty="0"/>
              <a:t>，但我們也在</a:t>
            </a:r>
            <a:r>
              <a:rPr lang="en-US" altLang="zh-TW" sz="2300" dirty="0"/>
              <a:t>Cloud</a:t>
            </a:r>
            <a:r>
              <a:rPr lang="zh-TW" altLang="zh-TW" sz="2300" dirty="0"/>
              <a:t>的顯示網頁內提供手動調整的功能，</a:t>
            </a:r>
            <a:r>
              <a:rPr lang="zh-TW" altLang="zh-TW" sz="2300" dirty="0" smtClean="0"/>
              <a:t>透過</a:t>
            </a:r>
            <a:r>
              <a:rPr lang="zh-TW" altLang="en-US" sz="2300" dirty="0" smtClean="0"/>
              <a:t>使用者</a:t>
            </a:r>
            <a:r>
              <a:rPr lang="zh-TW" altLang="zh-TW" sz="2300" dirty="0" smtClean="0"/>
              <a:t>微調</a:t>
            </a:r>
            <a:r>
              <a:rPr lang="zh-TW" altLang="en-US" sz="2300" dirty="0" smtClean="0"/>
              <a:t>路口位</a:t>
            </a:r>
            <a:r>
              <a:rPr lang="zh-TW" altLang="en-US" sz="2300" dirty="0"/>
              <a:t>置</a:t>
            </a:r>
            <a:r>
              <a:rPr lang="zh-TW" altLang="zh-TW" sz="2300" dirty="0" smtClean="0"/>
              <a:t>來</a:t>
            </a:r>
            <a:r>
              <a:rPr lang="zh-TW" altLang="zh-TW" sz="2300" dirty="0"/>
              <a:t>減少距離及提高路徑</a:t>
            </a:r>
            <a:r>
              <a:rPr lang="zh-TW" altLang="zh-TW" sz="2300" dirty="0" smtClean="0"/>
              <a:t>的可</a:t>
            </a:r>
            <a:r>
              <a:rPr lang="zh-TW" altLang="en-US" sz="2300" dirty="0" smtClean="0"/>
              <a:t>走訪</a:t>
            </a:r>
            <a:r>
              <a:rPr lang="zh-TW" altLang="zh-TW" sz="2300" dirty="0" smtClean="0"/>
              <a:t>性。</a:t>
            </a:r>
            <a:endParaRPr lang="en-US" altLang="zh-TW" sz="2300" dirty="0" smtClean="0"/>
          </a:p>
          <a:p>
            <a:r>
              <a:rPr lang="zh-TW" altLang="zh-TW" sz="2300" dirty="0"/>
              <a:t>本論文未來的研究方向，希望能夠在空間連接計算的部分提升準確率並同時保持高效率。</a:t>
            </a:r>
            <a:endParaRPr lang="zh-TW" altLang="en-US" sz="2300"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dirty="0"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50</a:t>
            </a:fld>
            <a:endParaRPr lang="en-US" altLang="zh-TW" dirty="0"/>
          </a:p>
        </p:txBody>
      </p:sp>
    </p:spTree>
    <p:extLst>
      <p:ext uri="{BB962C8B-B14F-4D97-AF65-F5344CB8AC3E}">
        <p14:creationId xmlns:p14="http://schemas.microsoft.com/office/powerpoint/2010/main" val="32452278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2771800" y="2852936"/>
            <a:ext cx="7485062" cy="2792983"/>
          </a:xfrm>
        </p:spPr>
        <p:txBody>
          <a:bodyPr/>
          <a:lstStyle/>
          <a:p>
            <a:pPr marL="0" indent="0">
              <a:buNone/>
            </a:pPr>
            <a:r>
              <a:rPr lang="en-US" altLang="zh-TW" sz="4400" dirty="0" smtClean="0">
                <a:solidFill>
                  <a:srgbClr val="002060"/>
                </a:solidFill>
              </a:rPr>
              <a:t>Thank you!</a:t>
            </a:r>
            <a:endParaRPr lang="zh-TW" altLang="en-US" sz="4400" dirty="0">
              <a:solidFill>
                <a:srgbClr val="002060"/>
              </a:solidFill>
            </a:endParaRPr>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51</a:t>
            </a:fld>
            <a:endParaRPr lang="en-US" altLang="zh-TW" dirty="0"/>
          </a:p>
        </p:txBody>
      </p:sp>
    </p:spTree>
    <p:extLst>
      <p:ext uri="{BB962C8B-B14F-4D97-AF65-F5344CB8AC3E}">
        <p14:creationId xmlns:p14="http://schemas.microsoft.com/office/powerpoint/2010/main" val="217298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相關定義</a:t>
            </a:r>
            <a:endParaRPr lang="zh-TW" altLang="en-US" b="1" dirty="0"/>
          </a:p>
        </p:txBody>
      </p:sp>
      <p:sp>
        <p:nvSpPr>
          <p:cNvPr id="3" name="內容版面配置區 2"/>
          <p:cNvSpPr>
            <a:spLocks noGrp="1"/>
          </p:cNvSpPr>
          <p:nvPr>
            <p:ph idx="1"/>
          </p:nvPr>
        </p:nvSpPr>
        <p:spPr/>
        <p:txBody>
          <a:bodyPr/>
          <a:lstStyle/>
          <a:p>
            <a:r>
              <a:rPr lang="zh-TW" altLang="zh-TW" dirty="0"/>
              <a:t>我們</a:t>
            </a:r>
            <a:r>
              <a:rPr lang="zh-TW" altLang="zh-TW" dirty="0" smtClean="0"/>
              <a:t>假設</a:t>
            </a:r>
            <a:r>
              <a:rPr lang="zh-TW" altLang="zh-TW" dirty="0"/>
              <a:t>路網</a:t>
            </a:r>
            <a:r>
              <a:rPr lang="zh-TW" altLang="zh-TW" dirty="0" smtClean="0"/>
              <a:t>圖</a:t>
            </a:r>
            <a:r>
              <a:rPr lang="zh-TW" altLang="zh-TW" dirty="0"/>
              <a:t>為一個有方向性的連通圖</a:t>
            </a:r>
            <a:r>
              <a:rPr lang="en-US" altLang="zh-TW" dirty="0"/>
              <a:t>(connected graph</a:t>
            </a:r>
            <a:r>
              <a:rPr lang="en-US" altLang="zh-TW" dirty="0" smtClean="0"/>
              <a:t>)</a:t>
            </a:r>
            <a:r>
              <a:rPr lang="zh-TW" altLang="en-US" dirty="0" smtClean="0"/>
              <a:t>；</a:t>
            </a:r>
            <a:r>
              <a:rPr lang="en-US" altLang="zh-TW" dirty="0" smtClean="0"/>
              <a:t>V</a:t>
            </a:r>
            <a:r>
              <a:rPr lang="zh-TW" altLang="zh-TW" dirty="0" smtClean="0"/>
              <a:t>代表路口點</a:t>
            </a:r>
            <a:r>
              <a:rPr lang="zh-TW" altLang="en-US" dirty="0" smtClean="0"/>
              <a:t>的集合、</a:t>
            </a:r>
            <a:r>
              <a:rPr lang="en-US" altLang="zh-TW" dirty="0" smtClean="0"/>
              <a:t>E</a:t>
            </a:r>
            <a:r>
              <a:rPr lang="zh-TW" altLang="zh-TW" dirty="0" smtClean="0"/>
              <a:t>代表道路</a:t>
            </a:r>
            <a:r>
              <a:rPr lang="zh-TW" altLang="en-US" dirty="0" smtClean="0"/>
              <a:t>集合，其中每條路</a:t>
            </a:r>
            <a:r>
              <a:rPr lang="zh-TW" altLang="zh-TW" dirty="0" smtClean="0"/>
              <a:t>表示</a:t>
            </a:r>
            <a:r>
              <a:rPr lang="zh-TW" altLang="zh-TW" dirty="0"/>
              <a:t>成</a:t>
            </a:r>
            <a:r>
              <a:rPr lang="en-US" altLang="zh-TW" dirty="0"/>
              <a:t>(</a:t>
            </a:r>
            <a:r>
              <a:rPr lang="en-US" altLang="zh-TW" dirty="0" err="1"/>
              <a:t>V</a:t>
            </a:r>
            <a:r>
              <a:rPr lang="en-US" altLang="zh-TW" sz="1800" dirty="0" err="1"/>
              <a:t>i</a:t>
            </a:r>
            <a:r>
              <a:rPr lang="en-US" altLang="zh-TW" dirty="0" err="1"/>
              <a:t>,V</a:t>
            </a:r>
            <a:r>
              <a:rPr lang="en-US" altLang="zh-TW" sz="1800" dirty="0" err="1"/>
              <a:t>j</a:t>
            </a:r>
            <a:r>
              <a:rPr lang="en-US" altLang="zh-TW" dirty="0" smtClean="0"/>
              <a:t>)</a:t>
            </a:r>
            <a:r>
              <a:rPr lang="zh-TW" altLang="en-US" dirty="0" smtClean="0"/>
              <a:t>、而路長表示成</a:t>
            </a:r>
            <a:r>
              <a:rPr lang="en-US" altLang="zh-TW" i="1" dirty="0" smtClean="0"/>
              <a:t>w </a:t>
            </a:r>
            <a:r>
              <a:rPr lang="en-US" altLang="zh-TW" dirty="0"/>
              <a:t>(</a:t>
            </a:r>
            <a:r>
              <a:rPr lang="en-US" altLang="zh-TW" dirty="0" err="1"/>
              <a:t>V</a:t>
            </a:r>
            <a:r>
              <a:rPr lang="en-US" altLang="zh-TW" sz="1800" dirty="0" err="1"/>
              <a:t>i,</a:t>
            </a:r>
            <a:r>
              <a:rPr lang="en-US" altLang="zh-TW" dirty="0" err="1"/>
              <a:t>V</a:t>
            </a:r>
            <a:r>
              <a:rPr lang="en-US" altLang="zh-TW" sz="1800" dirty="0" err="1"/>
              <a:t>j</a:t>
            </a:r>
            <a:r>
              <a:rPr lang="en-US" altLang="zh-TW" dirty="0" smtClean="0"/>
              <a:t>)</a:t>
            </a:r>
            <a:r>
              <a:rPr lang="zh-TW" altLang="en-US" dirty="0" smtClean="0"/>
              <a:t>。</a:t>
            </a:r>
            <a:endParaRPr lang="en-US" altLang="zh-TW" dirty="0" smtClean="0"/>
          </a:p>
          <a:p>
            <a:endParaRPr lang="en-US" altLang="zh-TW" dirty="0"/>
          </a:p>
          <a:p>
            <a:r>
              <a:rPr lang="zh-TW" altLang="en-US" dirty="0" smtClean="0"/>
              <a:t>淹水區域</a:t>
            </a:r>
            <a:r>
              <a:rPr lang="en-US" altLang="zh-TW" dirty="0" smtClean="0"/>
              <a:t>:</a:t>
            </a:r>
            <a:r>
              <a:rPr lang="zh-TW" altLang="en-US" dirty="0" smtClean="0"/>
              <a:t>灰色區塊</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6</a:t>
            </a:fld>
            <a:endParaRPr lang="en-US" altLang="zh-TW" dirty="0"/>
          </a:p>
        </p:txBody>
      </p:sp>
      <p:pic>
        <p:nvPicPr>
          <p:cNvPr id="8" name="圖片 7"/>
          <p:cNvPicPr/>
          <p:nvPr/>
        </p:nvPicPr>
        <p:blipFill rotWithShape="1">
          <a:blip r:embed="rId3"/>
          <a:srcRect l="10616" t="10379" r="37552" b="7048"/>
          <a:stretch/>
        </p:blipFill>
        <p:spPr bwMode="auto">
          <a:xfrm>
            <a:off x="4283968" y="2774907"/>
            <a:ext cx="3800324" cy="34056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3412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我們的問題</a:t>
            </a:r>
            <a:endParaRPr lang="zh-TW" altLang="en-US" dirty="0"/>
          </a:p>
        </p:txBody>
      </p:sp>
      <p:sp>
        <p:nvSpPr>
          <p:cNvPr id="3" name="內容版面配置區 2"/>
          <p:cNvSpPr>
            <a:spLocks noGrp="1"/>
          </p:cNvSpPr>
          <p:nvPr>
            <p:ph idx="1"/>
          </p:nvPr>
        </p:nvSpPr>
        <p:spPr/>
        <p:txBody>
          <a:bodyPr/>
          <a:lstStyle/>
          <a:p>
            <a:r>
              <a:rPr lang="zh-TW" altLang="en-US" dirty="0" smtClean="0"/>
              <a:t>問題</a:t>
            </a:r>
            <a:r>
              <a:rPr lang="en-US" altLang="zh-TW" dirty="0" smtClean="0"/>
              <a:t>:UnFlooded </a:t>
            </a:r>
            <a:r>
              <a:rPr lang="en-US" altLang="zh-TW" dirty="0"/>
              <a:t>Shortest Path (USP</a:t>
            </a:r>
            <a:r>
              <a:rPr lang="en-US" altLang="zh-TW" dirty="0" smtClean="0"/>
              <a:t>) :</a:t>
            </a:r>
            <a:r>
              <a:rPr lang="zh-TW" altLang="zh-TW" dirty="0" smtClean="0"/>
              <a:t>給</a:t>
            </a:r>
            <a:r>
              <a:rPr lang="zh-TW" altLang="zh-TW" dirty="0"/>
              <a:t>定一個</a:t>
            </a:r>
            <a:r>
              <a:rPr lang="en-US" altLang="zh-TW" dirty="0"/>
              <a:t>G(V, E, W)</a:t>
            </a:r>
            <a:r>
              <a:rPr lang="zh-TW" altLang="zh-TW" dirty="0"/>
              <a:t>及淹水區域</a:t>
            </a:r>
            <a:r>
              <a:rPr lang="en-US" altLang="zh-TW" dirty="0"/>
              <a:t>F={F</a:t>
            </a:r>
            <a:r>
              <a:rPr lang="en-US" altLang="zh-TW" sz="1800" dirty="0"/>
              <a:t>1</a:t>
            </a:r>
            <a:r>
              <a:rPr lang="zh-TW" altLang="zh-TW" dirty="0"/>
              <a:t>、</a:t>
            </a:r>
            <a:r>
              <a:rPr lang="en-US" altLang="zh-TW" dirty="0"/>
              <a:t>F</a:t>
            </a:r>
            <a:r>
              <a:rPr lang="en-US" altLang="zh-TW" sz="1800" dirty="0"/>
              <a:t>2</a:t>
            </a:r>
            <a:r>
              <a:rPr lang="zh-TW" altLang="zh-TW" dirty="0"/>
              <a:t>、</a:t>
            </a:r>
            <a:r>
              <a:rPr lang="en-US" altLang="zh-TW" dirty="0"/>
              <a:t>…</a:t>
            </a:r>
            <a:r>
              <a:rPr lang="zh-TW" altLang="zh-TW" dirty="0"/>
              <a:t>、</a:t>
            </a:r>
            <a:r>
              <a:rPr lang="en-US" altLang="zh-TW" dirty="0" err="1"/>
              <a:t>F</a:t>
            </a:r>
            <a:r>
              <a:rPr lang="en-US" altLang="zh-TW" sz="1800" dirty="0" err="1"/>
              <a:t>k</a:t>
            </a:r>
            <a:r>
              <a:rPr lang="en-US" altLang="zh-TW" dirty="0"/>
              <a:t>}</a:t>
            </a:r>
            <a:r>
              <a:rPr lang="zh-TW" altLang="zh-TW" dirty="0"/>
              <a:t>，針對起點</a:t>
            </a:r>
            <a:r>
              <a:rPr lang="en-US" altLang="zh-TW" dirty="0"/>
              <a:t>Vs</a:t>
            </a:r>
            <a:r>
              <a:rPr lang="zh-TW" altLang="zh-TW" dirty="0"/>
              <a:t>至目的點</a:t>
            </a:r>
            <a:r>
              <a:rPr lang="en-US" altLang="zh-TW" dirty="0" err="1"/>
              <a:t>Vt</a:t>
            </a:r>
            <a:r>
              <a:rPr lang="zh-TW" altLang="zh-TW" dirty="0"/>
              <a:t>，查詢</a:t>
            </a:r>
            <a:r>
              <a:rPr lang="en-US" altLang="zh-TW" dirty="0"/>
              <a:t>Vs</a:t>
            </a:r>
            <a:r>
              <a:rPr lang="zh-TW" altLang="zh-TW" dirty="0"/>
              <a:t>至</a:t>
            </a:r>
            <a:r>
              <a:rPr lang="en-US" altLang="zh-TW" dirty="0" err="1"/>
              <a:t>Vt</a:t>
            </a:r>
            <a:r>
              <a:rPr lang="zh-TW" altLang="zh-TW" dirty="0"/>
              <a:t>的最短路徑，但此路徑不得有任何部分</a:t>
            </a:r>
            <a:r>
              <a:rPr lang="zh-TW" altLang="zh-TW" dirty="0" smtClean="0"/>
              <a:t>與</a:t>
            </a:r>
            <a:r>
              <a:rPr lang="en-US" altLang="zh-TW" dirty="0" smtClean="0"/>
              <a:t>{F}</a:t>
            </a:r>
            <a:r>
              <a:rPr lang="zh-TW" altLang="zh-TW" dirty="0" smtClean="0"/>
              <a:t>相交。</a:t>
            </a:r>
            <a:endParaRPr lang="en-US" altLang="zh-TW" dirty="0" smtClean="0"/>
          </a:p>
          <a:p>
            <a:r>
              <a:rPr lang="en-US" altLang="zh-TW" dirty="0" smtClean="0"/>
              <a:t>ex:</a:t>
            </a:r>
            <a:r>
              <a:rPr lang="zh-TW" altLang="en-US" dirty="0" smtClean="0"/>
              <a:t>查詢</a:t>
            </a:r>
            <a:r>
              <a:rPr lang="en-US" altLang="zh-TW" dirty="0" smtClean="0"/>
              <a:t>V0</a:t>
            </a:r>
            <a:r>
              <a:rPr lang="zh-TW" altLang="en-US" dirty="0" smtClean="0"/>
              <a:t>→</a:t>
            </a:r>
            <a:r>
              <a:rPr lang="en-US" altLang="zh-TW" dirty="0" smtClean="0"/>
              <a:t>V5</a:t>
            </a:r>
            <a:r>
              <a:rPr lang="zh-TW" altLang="en-US" dirty="0" smtClean="0"/>
              <a:t>迴避淹水區域的路徑。</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7</a:t>
            </a:fld>
            <a:endParaRPr lang="en-US" altLang="zh-TW" dirty="0"/>
          </a:p>
        </p:txBody>
      </p:sp>
      <p:pic>
        <p:nvPicPr>
          <p:cNvPr id="7" name="圖片 6"/>
          <p:cNvPicPr/>
          <p:nvPr/>
        </p:nvPicPr>
        <p:blipFill rotWithShape="1">
          <a:blip r:embed="rId3"/>
          <a:srcRect l="10616" t="10379" r="37552" b="7048"/>
          <a:stretch/>
        </p:blipFill>
        <p:spPr bwMode="auto">
          <a:xfrm>
            <a:off x="971600" y="3673475"/>
            <a:ext cx="3116644" cy="2792983"/>
          </a:xfrm>
          <a:prstGeom prst="rect">
            <a:avLst/>
          </a:prstGeom>
          <a:ln>
            <a:noFill/>
          </a:ln>
          <a:extLst>
            <a:ext uri="{53640926-AAD7-44D8-BBD7-CCE9431645EC}">
              <a14:shadowObscured xmlns:a14="http://schemas.microsoft.com/office/drawing/2010/main"/>
            </a:ext>
          </a:extLst>
        </p:spPr>
      </p:pic>
      <p:graphicFrame>
        <p:nvGraphicFramePr>
          <p:cNvPr id="8" name="表格 7"/>
          <p:cNvGraphicFramePr>
            <a:graphicFrameLocks noGrp="1"/>
          </p:cNvGraphicFramePr>
          <p:nvPr>
            <p:extLst>
              <p:ext uri="{D42A27DB-BD31-4B8C-83A1-F6EECF244321}">
                <p14:modId xmlns:p14="http://schemas.microsoft.com/office/powerpoint/2010/main" val="3030012721"/>
              </p:ext>
            </p:extLst>
          </p:nvPr>
        </p:nvGraphicFramePr>
        <p:xfrm>
          <a:off x="4180774" y="4149080"/>
          <a:ext cx="4639698" cy="1080120"/>
        </p:xfrm>
        <a:graphic>
          <a:graphicData uri="http://schemas.openxmlformats.org/drawingml/2006/table">
            <a:tbl>
              <a:tblPr firstRow="1" firstCol="1" bandRow="1">
                <a:tableStyleId>{5C22544A-7EE6-4342-B048-85BDC9FD1C3A}</a:tableStyleId>
              </a:tblPr>
              <a:tblGrid>
                <a:gridCol w="678180"/>
                <a:gridCol w="2049145"/>
                <a:gridCol w="1912373"/>
              </a:tblGrid>
              <a:tr h="360040">
                <a:tc>
                  <a:txBody>
                    <a:bodyPr/>
                    <a:lstStyle/>
                    <a:p>
                      <a:pPr algn="ctr">
                        <a:spcAft>
                          <a:spcPts val="0"/>
                        </a:spcAft>
                      </a:pPr>
                      <a:r>
                        <a:rPr lang="zh-TW" sz="1600" kern="100" dirty="0">
                          <a:solidFill>
                            <a:schemeClr val="tx1"/>
                          </a:solidFill>
                          <a:effectLst/>
                        </a:rPr>
                        <a:t>組合</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zh-TW" sz="1600" kern="100" dirty="0">
                          <a:solidFill>
                            <a:schemeClr val="tx1"/>
                          </a:solidFill>
                          <a:effectLst/>
                        </a:rPr>
                        <a:t>路</a:t>
                      </a:r>
                      <a:r>
                        <a:rPr lang="en-US" sz="1600" kern="100" dirty="0">
                          <a:solidFill>
                            <a:schemeClr val="tx1"/>
                          </a:solidFill>
                          <a:effectLst/>
                        </a:rPr>
                        <a:t>  </a:t>
                      </a:r>
                      <a:r>
                        <a:rPr lang="zh-TW" sz="1600" kern="100" dirty="0">
                          <a:solidFill>
                            <a:schemeClr val="tx1"/>
                          </a:solidFill>
                          <a:effectLst/>
                        </a:rPr>
                        <a:t>徑</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zh-TW" sz="1600" kern="100">
                          <a:solidFill>
                            <a:schemeClr val="tx1"/>
                          </a:solidFill>
                          <a:effectLst/>
                        </a:rPr>
                        <a:t>距 離</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60040">
                <a:tc>
                  <a:txBody>
                    <a:bodyPr/>
                    <a:lstStyle/>
                    <a:p>
                      <a:pPr algn="ctr">
                        <a:spcAft>
                          <a:spcPts val="0"/>
                        </a:spcAft>
                      </a:pPr>
                      <a:r>
                        <a:rPr lang="en-US" sz="1600" kern="100">
                          <a:solidFill>
                            <a:schemeClr val="tx1"/>
                          </a:solidFill>
                          <a:effectLst/>
                        </a:rPr>
                        <a:t>1</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V0</a:t>
                      </a:r>
                      <a:r>
                        <a:rPr lang="zh-TW" sz="1600" kern="100">
                          <a:solidFill>
                            <a:schemeClr val="tx1"/>
                          </a:solidFill>
                          <a:effectLst/>
                        </a:rPr>
                        <a:t>→</a:t>
                      </a:r>
                      <a:r>
                        <a:rPr lang="en-US" sz="1600" kern="100">
                          <a:solidFill>
                            <a:schemeClr val="tx1"/>
                          </a:solidFill>
                          <a:effectLst/>
                        </a:rPr>
                        <a:t>V1</a:t>
                      </a:r>
                      <a:r>
                        <a:rPr lang="zh-TW" sz="1600" kern="100">
                          <a:solidFill>
                            <a:schemeClr val="tx1"/>
                          </a:solidFill>
                          <a:effectLst/>
                        </a:rPr>
                        <a:t>→</a:t>
                      </a:r>
                      <a:r>
                        <a:rPr lang="en-US" sz="1600" kern="100">
                          <a:solidFill>
                            <a:schemeClr val="tx1"/>
                          </a:solidFill>
                          <a:effectLst/>
                        </a:rPr>
                        <a:t>V3</a:t>
                      </a:r>
                      <a:r>
                        <a:rPr lang="zh-TW" sz="1600" kern="100">
                          <a:solidFill>
                            <a:schemeClr val="tx1"/>
                          </a:solidFill>
                          <a:effectLst/>
                        </a:rPr>
                        <a:t>→</a:t>
                      </a:r>
                      <a:r>
                        <a:rPr lang="en-US" sz="1600" kern="100">
                          <a:solidFill>
                            <a:schemeClr val="tx1"/>
                          </a:solidFill>
                          <a:effectLst/>
                        </a:rPr>
                        <a:t>V5</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a:solidFill>
                            <a:schemeClr val="tx1"/>
                          </a:solidFill>
                          <a:effectLst/>
                        </a:rPr>
                        <a:t>29</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r h="360040">
                <a:tc>
                  <a:txBody>
                    <a:bodyPr/>
                    <a:lstStyle/>
                    <a:p>
                      <a:pPr algn="ctr">
                        <a:spcAft>
                          <a:spcPts val="0"/>
                        </a:spcAft>
                      </a:pPr>
                      <a:r>
                        <a:rPr lang="en-US" sz="1600" kern="100">
                          <a:solidFill>
                            <a:schemeClr val="tx1"/>
                          </a:solidFill>
                          <a:effectLst/>
                        </a:rPr>
                        <a:t>2</a:t>
                      </a:r>
                      <a:endParaRPr lang="zh-TW" sz="16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V0</a:t>
                      </a:r>
                      <a:r>
                        <a:rPr lang="zh-TW" sz="1600" kern="100" dirty="0">
                          <a:solidFill>
                            <a:schemeClr val="tx1"/>
                          </a:solidFill>
                          <a:effectLst/>
                        </a:rPr>
                        <a:t>→</a:t>
                      </a:r>
                      <a:r>
                        <a:rPr lang="en-US" sz="1600" kern="100" dirty="0">
                          <a:solidFill>
                            <a:schemeClr val="tx1"/>
                          </a:solidFill>
                          <a:effectLst/>
                        </a:rPr>
                        <a:t>V2</a:t>
                      </a:r>
                      <a:r>
                        <a:rPr lang="zh-TW" sz="1600" kern="100" dirty="0">
                          <a:solidFill>
                            <a:schemeClr val="tx1"/>
                          </a:solidFill>
                          <a:effectLst/>
                        </a:rPr>
                        <a:t>→</a:t>
                      </a:r>
                      <a:r>
                        <a:rPr lang="en-US" sz="1600" kern="100" dirty="0">
                          <a:solidFill>
                            <a:schemeClr val="tx1"/>
                          </a:solidFill>
                          <a:effectLst/>
                        </a:rPr>
                        <a:t>V4</a:t>
                      </a:r>
                      <a:r>
                        <a:rPr lang="zh-TW" sz="1600" kern="100" dirty="0">
                          <a:solidFill>
                            <a:schemeClr val="tx1"/>
                          </a:solidFill>
                          <a:effectLst/>
                        </a:rPr>
                        <a:t>→</a:t>
                      </a:r>
                      <a:r>
                        <a:rPr lang="en-US" sz="1600" kern="100" dirty="0">
                          <a:solidFill>
                            <a:schemeClr val="tx1"/>
                          </a:solidFill>
                          <a:effectLst/>
                        </a:rPr>
                        <a:t>V5</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rPr>
                        <a:t>27</a:t>
                      </a:r>
                      <a:endParaRPr lang="zh-TW" sz="16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r>
            </a:tbl>
          </a:graphicData>
        </a:graphic>
      </p:graphicFrame>
      <p:sp>
        <p:nvSpPr>
          <p:cNvPr id="9" name="矩形 8"/>
          <p:cNvSpPr/>
          <p:nvPr/>
        </p:nvSpPr>
        <p:spPr bwMode="auto">
          <a:xfrm>
            <a:off x="4088244" y="4869160"/>
            <a:ext cx="4855731" cy="432048"/>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none" strike="noStrike" cap="none" normalizeH="0" baseline="0" smtClean="0">
              <a:ln>
                <a:noFill/>
              </a:ln>
              <a:solidFill>
                <a:schemeClr val="tx1"/>
              </a:solidFill>
              <a:effectLst/>
              <a:latin typeface="Tahoma" pitchFamily="34" charset="0"/>
              <a:ea typeface="新細明體" pitchFamily="18" charset="-120"/>
            </a:endParaRPr>
          </a:p>
        </p:txBody>
      </p:sp>
    </p:spTree>
    <p:extLst>
      <p:ext uri="{BB962C8B-B14F-4D97-AF65-F5344CB8AC3E}">
        <p14:creationId xmlns:p14="http://schemas.microsoft.com/office/powerpoint/2010/main" val="223705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b="1" dirty="0" smtClean="0"/>
              <a:t>相關</a:t>
            </a:r>
            <a:r>
              <a:rPr lang="zh-TW" altLang="en-US" b="1" dirty="0" smtClean="0"/>
              <a:t>問題</a:t>
            </a:r>
            <a:r>
              <a:rPr lang="en-US" altLang="zh-TW" b="1" dirty="0" smtClean="0"/>
              <a:t>-</a:t>
            </a:r>
            <a:r>
              <a:rPr lang="zh-TW" altLang="en-US" b="1" dirty="0" smtClean="0"/>
              <a:t>問題</a:t>
            </a:r>
            <a:r>
              <a:rPr lang="en-US" altLang="zh-TW" b="1" dirty="0" smtClean="0"/>
              <a:t>1</a:t>
            </a:r>
            <a:endParaRPr lang="zh-TW" altLang="en-US" b="1" dirty="0"/>
          </a:p>
        </p:txBody>
      </p:sp>
      <p:sp>
        <p:nvSpPr>
          <p:cNvPr id="3" name="內容版面配置區 2"/>
          <p:cNvSpPr>
            <a:spLocks noGrp="1"/>
          </p:cNvSpPr>
          <p:nvPr>
            <p:ph idx="1"/>
          </p:nvPr>
        </p:nvSpPr>
        <p:spPr>
          <a:xfrm>
            <a:off x="827088" y="1196975"/>
            <a:ext cx="7273304" cy="4896321"/>
          </a:xfrm>
        </p:spPr>
        <p:txBody>
          <a:bodyPr/>
          <a:lstStyle/>
          <a:p>
            <a:r>
              <a:rPr lang="zh-TW" altLang="en-US" dirty="0" smtClean="0"/>
              <a:t>問題</a:t>
            </a:r>
            <a:r>
              <a:rPr lang="en-US" altLang="zh-TW" dirty="0" smtClean="0"/>
              <a:t>1:</a:t>
            </a:r>
            <a:r>
              <a:rPr lang="zh-TW" altLang="en-US" dirty="0" smtClean="0"/>
              <a:t> </a:t>
            </a:r>
            <a:r>
              <a:rPr lang="en-US" altLang="zh-TW" dirty="0" smtClean="0"/>
              <a:t>Single </a:t>
            </a:r>
            <a:r>
              <a:rPr lang="en-US" altLang="zh-TW" dirty="0"/>
              <a:t>Source Shortest </a:t>
            </a:r>
            <a:r>
              <a:rPr lang="en-US" altLang="zh-TW" dirty="0" smtClean="0"/>
              <a:t>Path(SSP)</a:t>
            </a:r>
            <a:r>
              <a:rPr lang="zh-TW" altLang="en-US" dirty="0" smtClean="0"/>
              <a:t>，</a:t>
            </a:r>
            <a:r>
              <a:rPr lang="zh-TW" altLang="zh-TW" dirty="0" smtClean="0"/>
              <a:t>給</a:t>
            </a:r>
            <a:r>
              <a:rPr lang="zh-TW" altLang="zh-TW" dirty="0"/>
              <a:t>定一個</a:t>
            </a:r>
            <a:r>
              <a:rPr lang="en-US" altLang="zh-TW" dirty="0"/>
              <a:t>G(V, E, W)</a:t>
            </a:r>
            <a:r>
              <a:rPr lang="zh-TW" altLang="zh-TW" dirty="0"/>
              <a:t>、起點</a:t>
            </a:r>
            <a:r>
              <a:rPr lang="en-US" altLang="zh-TW" dirty="0"/>
              <a:t>Vs</a:t>
            </a:r>
            <a:r>
              <a:rPr lang="zh-TW" altLang="zh-TW" dirty="0"/>
              <a:t>和目的點</a:t>
            </a:r>
            <a:r>
              <a:rPr lang="en-US" altLang="zh-TW" dirty="0" err="1"/>
              <a:t>Vt</a:t>
            </a:r>
            <a:r>
              <a:rPr lang="zh-TW" altLang="zh-TW" dirty="0"/>
              <a:t>，查詢</a:t>
            </a:r>
            <a:r>
              <a:rPr lang="en-US" altLang="zh-TW" dirty="0"/>
              <a:t>Vs</a:t>
            </a:r>
            <a:r>
              <a:rPr lang="zh-TW" altLang="zh-TW" dirty="0"/>
              <a:t>至</a:t>
            </a:r>
            <a:r>
              <a:rPr lang="en-US" altLang="zh-TW" dirty="0" err="1"/>
              <a:t>Vt</a:t>
            </a:r>
            <a:r>
              <a:rPr lang="zh-TW" altLang="zh-TW" dirty="0"/>
              <a:t>的最短路徑</a:t>
            </a:r>
            <a:r>
              <a:rPr lang="zh-TW" altLang="zh-TW" dirty="0" smtClean="0"/>
              <a:t>。</a:t>
            </a:r>
            <a:endParaRPr lang="en-US" altLang="zh-TW" dirty="0" smtClean="0"/>
          </a:p>
          <a:p>
            <a:r>
              <a:rPr lang="en-US" altLang="zh-TW" dirty="0" err="1"/>
              <a:t>Dijkstra</a:t>
            </a:r>
            <a:r>
              <a:rPr lang="zh-TW" altLang="zh-TW" dirty="0"/>
              <a:t>演算法是</a:t>
            </a:r>
            <a:r>
              <a:rPr lang="zh-TW" altLang="en-US" dirty="0"/>
              <a:t>路徑規劃常用的方法。</a:t>
            </a:r>
            <a:endParaRPr lang="en-US" altLang="zh-TW" dirty="0"/>
          </a:p>
          <a:p>
            <a:pPr>
              <a:buFont typeface="Wingdings" panose="05000000000000000000" pitchFamily="2" charset="2"/>
              <a:buChar char="ü"/>
            </a:pPr>
            <a:r>
              <a:rPr lang="zh-TW" altLang="en-US" dirty="0" smtClean="0"/>
              <a:t>作法</a:t>
            </a:r>
            <a:r>
              <a:rPr lang="zh-TW" altLang="en-US" dirty="0"/>
              <a:t>：</a:t>
            </a:r>
            <a:r>
              <a:rPr lang="zh-TW" altLang="zh-TW" dirty="0"/>
              <a:t>走訪路網圖中</a:t>
            </a:r>
            <a:r>
              <a:rPr lang="zh-TW" altLang="en-US" dirty="0"/>
              <a:t>所有</a:t>
            </a:r>
            <a:r>
              <a:rPr lang="zh-TW" altLang="zh-TW" dirty="0"/>
              <a:t>節點</a:t>
            </a:r>
            <a:r>
              <a:rPr lang="en-US" altLang="zh-TW" dirty="0"/>
              <a:t>(</a:t>
            </a:r>
            <a:r>
              <a:rPr lang="zh-TW" altLang="en-US" dirty="0"/>
              <a:t>邊</a:t>
            </a:r>
            <a:r>
              <a:rPr lang="en-US" altLang="zh-TW" dirty="0"/>
              <a:t>)</a:t>
            </a:r>
            <a:r>
              <a:rPr lang="zh-TW" altLang="en-US" dirty="0"/>
              <a:t>，並記錄其距離、路徑。</a:t>
            </a:r>
            <a:endParaRPr lang="en-US" altLang="zh-TW" dirty="0"/>
          </a:p>
          <a:p>
            <a:endParaRPr lang="en-US" altLang="zh-TW" dirty="0" smtClean="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8</a:t>
            </a:fld>
            <a:endParaRPr lang="en-US" altLang="zh-TW" dirty="0"/>
          </a:p>
        </p:txBody>
      </p:sp>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055409"/>
            <a:ext cx="3168352" cy="22660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550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b="1" dirty="0"/>
              <a:t>相關</a:t>
            </a:r>
            <a:r>
              <a:rPr lang="zh-TW" altLang="en-US" b="1" dirty="0" smtClean="0"/>
              <a:t>問題</a:t>
            </a:r>
            <a:r>
              <a:rPr lang="en-US" altLang="zh-TW" b="1" dirty="0" smtClean="0"/>
              <a:t>-</a:t>
            </a:r>
            <a:r>
              <a:rPr lang="zh-TW" altLang="en-US" b="1" dirty="0" smtClean="0"/>
              <a:t>問題</a:t>
            </a:r>
            <a:r>
              <a:rPr lang="en-US" altLang="zh-TW" b="1" dirty="0" smtClean="0"/>
              <a:t>2</a:t>
            </a:r>
            <a:endParaRPr lang="zh-TW" altLang="en-US" dirty="0"/>
          </a:p>
        </p:txBody>
      </p:sp>
      <p:sp>
        <p:nvSpPr>
          <p:cNvPr id="3" name="內容版面配置區 2"/>
          <p:cNvSpPr>
            <a:spLocks noGrp="1"/>
          </p:cNvSpPr>
          <p:nvPr>
            <p:ph idx="1"/>
          </p:nvPr>
        </p:nvSpPr>
        <p:spPr/>
        <p:txBody>
          <a:bodyPr/>
          <a:lstStyle/>
          <a:p>
            <a:r>
              <a:rPr lang="zh-TW" altLang="en-US" dirty="0"/>
              <a:t>問題</a:t>
            </a:r>
            <a:r>
              <a:rPr lang="en-US" altLang="zh-TW" dirty="0"/>
              <a:t>2:Generalized Shortest Path (GSP)</a:t>
            </a:r>
            <a:r>
              <a:rPr lang="zh-TW" altLang="en-US" dirty="0"/>
              <a:t>，</a:t>
            </a:r>
            <a:r>
              <a:rPr lang="zh-TW" altLang="zh-TW" dirty="0"/>
              <a:t>給定一個</a:t>
            </a:r>
            <a:r>
              <a:rPr lang="en-US" altLang="zh-TW" dirty="0"/>
              <a:t>G(V, E, W)</a:t>
            </a:r>
            <a:r>
              <a:rPr lang="zh-TW" altLang="zh-TW" dirty="0"/>
              <a:t>和種類序列</a:t>
            </a:r>
            <a:r>
              <a:rPr lang="en-US" altLang="zh-TW" dirty="0"/>
              <a:t>C={C</a:t>
            </a:r>
            <a:r>
              <a:rPr lang="en-US" altLang="zh-TW" sz="1800" dirty="0"/>
              <a:t>1</a:t>
            </a:r>
            <a:r>
              <a:rPr lang="zh-TW" altLang="zh-TW" dirty="0"/>
              <a:t>、</a:t>
            </a:r>
            <a:r>
              <a:rPr lang="en-US" altLang="zh-TW" dirty="0"/>
              <a:t>….</a:t>
            </a:r>
            <a:r>
              <a:rPr lang="zh-TW" altLang="zh-TW" dirty="0"/>
              <a:t>、</a:t>
            </a:r>
            <a:r>
              <a:rPr lang="en-US" altLang="zh-TW" dirty="0" err="1"/>
              <a:t>C</a:t>
            </a:r>
            <a:r>
              <a:rPr lang="en-US" altLang="zh-TW" sz="1800" dirty="0" err="1"/>
              <a:t>k</a:t>
            </a:r>
            <a:r>
              <a:rPr lang="en-US" altLang="zh-TW" dirty="0"/>
              <a:t>}</a:t>
            </a:r>
            <a:r>
              <a:rPr lang="zh-TW" altLang="zh-TW" dirty="0"/>
              <a:t>，</a:t>
            </a:r>
            <a:r>
              <a:rPr lang="en-US" altLang="zh-TW" dirty="0"/>
              <a:t>C</a:t>
            </a:r>
            <a:r>
              <a:rPr lang="zh-TW" altLang="zh-TW" dirty="0"/>
              <a:t>裡面的每個種類</a:t>
            </a:r>
            <a:r>
              <a:rPr lang="en-US" altLang="zh-TW" dirty="0"/>
              <a:t>C</a:t>
            </a:r>
            <a:r>
              <a:rPr lang="en-US" altLang="zh-TW" sz="1800" dirty="0"/>
              <a:t>i</a:t>
            </a:r>
            <a:r>
              <a:rPr lang="zh-TW" altLang="zh-TW" dirty="0"/>
              <a:t>皆不重複</a:t>
            </a:r>
            <a:r>
              <a:rPr lang="zh-TW" altLang="zh-TW" dirty="0" smtClean="0"/>
              <a:t>，</a:t>
            </a:r>
            <a:r>
              <a:rPr lang="en-US" altLang="zh-TW" dirty="0" smtClean="0"/>
              <a:t>C</a:t>
            </a:r>
            <a:r>
              <a:rPr lang="en-US" altLang="zh-TW" sz="1800" dirty="0" smtClean="0"/>
              <a:t>i</a:t>
            </a:r>
            <a:r>
              <a:rPr lang="en-US" altLang="zh-TW" dirty="0"/>
              <a:t>={C</a:t>
            </a:r>
            <a:r>
              <a:rPr lang="en-US" altLang="zh-TW" sz="1800" dirty="0"/>
              <a:t>i,1</a:t>
            </a:r>
            <a:r>
              <a:rPr lang="en-US" altLang="zh-TW" dirty="0"/>
              <a:t>, C</a:t>
            </a:r>
            <a:r>
              <a:rPr lang="en-US" altLang="zh-TW" sz="1800" dirty="0"/>
              <a:t>i,2</a:t>
            </a:r>
            <a:r>
              <a:rPr lang="en-US" altLang="zh-TW" dirty="0"/>
              <a:t>,…., </a:t>
            </a:r>
            <a:r>
              <a:rPr lang="en-US" altLang="zh-TW" dirty="0" err="1"/>
              <a:t>C</a:t>
            </a:r>
            <a:r>
              <a:rPr lang="en-US" altLang="zh-TW" sz="1800" dirty="0" err="1"/>
              <a:t>i,|Ci</a:t>
            </a:r>
            <a:r>
              <a:rPr lang="en-US" altLang="zh-TW" sz="1800" dirty="0"/>
              <a:t>|</a:t>
            </a:r>
            <a:r>
              <a:rPr lang="en-US" altLang="zh-TW" dirty="0"/>
              <a:t>}⊆V</a:t>
            </a:r>
            <a:r>
              <a:rPr lang="zh-TW" altLang="zh-TW" dirty="0"/>
              <a:t>，</a:t>
            </a:r>
            <a:r>
              <a:rPr lang="zh-TW" altLang="zh-TW" dirty="0" smtClean="0"/>
              <a:t>此</a:t>
            </a:r>
            <a:r>
              <a:rPr lang="zh-TW" altLang="zh-TW" dirty="0"/>
              <a:t>問題是依序從每一個種類</a:t>
            </a:r>
            <a:r>
              <a:rPr lang="en-US" altLang="zh-TW" dirty="0"/>
              <a:t>C</a:t>
            </a:r>
            <a:r>
              <a:rPr lang="en-US" altLang="zh-TW" sz="1800" dirty="0"/>
              <a:t>i</a:t>
            </a:r>
            <a:r>
              <a:rPr lang="zh-TW" altLang="zh-TW" dirty="0"/>
              <a:t>選取一點節點走訪，且找出所有可能路徑中具有最短長度的路徑</a:t>
            </a:r>
            <a:r>
              <a:rPr lang="zh-TW" altLang="zh-TW" dirty="0" smtClean="0"/>
              <a:t>。</a:t>
            </a:r>
            <a:endParaRPr lang="en-US" altLang="zh-TW" dirty="0"/>
          </a:p>
          <a:p>
            <a:r>
              <a:rPr lang="en-US" altLang="zh-TW" dirty="0" smtClean="0"/>
              <a:t>ex</a:t>
            </a:r>
            <a:r>
              <a:rPr lang="en-US" altLang="zh-TW" dirty="0" smtClean="0">
                <a:sym typeface="Wingdings" panose="05000000000000000000" pitchFamily="2" charset="2"/>
              </a:rPr>
              <a:t>: (</a:t>
            </a:r>
            <a:r>
              <a:rPr lang="zh-TW" altLang="en-US" dirty="0" smtClean="0">
                <a:sym typeface="Wingdings" panose="05000000000000000000" pitchFamily="2" charset="2"/>
              </a:rPr>
              <a:t>現實中常用到的</a:t>
            </a:r>
            <a:r>
              <a:rPr lang="en-US" altLang="zh-TW" dirty="0" smtClean="0">
                <a:sym typeface="Wingdings" panose="05000000000000000000" pitchFamily="2" charset="2"/>
              </a:rPr>
              <a:t>GSP</a:t>
            </a:r>
            <a:r>
              <a:rPr lang="zh-TW" altLang="en-US" dirty="0" smtClean="0">
                <a:sym typeface="Wingdings" panose="05000000000000000000" pitchFamily="2" charset="2"/>
              </a:rPr>
              <a:t>範例</a:t>
            </a:r>
            <a:r>
              <a:rPr lang="en-US" altLang="zh-TW" dirty="0" smtClean="0">
                <a:sym typeface="Wingdings" panose="05000000000000000000" pitchFamily="2" charset="2"/>
              </a:rPr>
              <a:t>)</a:t>
            </a:r>
            <a:endParaRPr lang="zh-TW" altLang="en-US" dirty="0"/>
          </a:p>
        </p:txBody>
      </p:sp>
      <p:sp>
        <p:nvSpPr>
          <p:cNvPr id="4" name="日期版面配置區 3"/>
          <p:cNvSpPr>
            <a:spLocks noGrp="1"/>
          </p:cNvSpPr>
          <p:nvPr>
            <p:ph type="dt" sz="half" idx="10"/>
          </p:nvPr>
        </p:nvSpPr>
        <p:spPr/>
        <p:txBody>
          <a:bodyPr/>
          <a:lstStyle/>
          <a:p>
            <a:pPr>
              <a:defRPr/>
            </a:pPr>
            <a:fld id="{E486330C-71ED-41F8-A74C-97C50E5C0235}" type="datetime1">
              <a:rPr lang="zh-TW" altLang="en-US" smtClean="0"/>
              <a:pPr>
                <a:defRPr/>
              </a:pPr>
              <a:t>2015/1/19</a:t>
            </a:fld>
            <a:endParaRPr lang="en-US" altLang="zh-TW" dirty="0"/>
          </a:p>
        </p:txBody>
      </p:sp>
      <p:sp>
        <p:nvSpPr>
          <p:cNvPr id="5" name="頁尾版面配置區 4"/>
          <p:cNvSpPr>
            <a:spLocks noGrp="1"/>
          </p:cNvSpPr>
          <p:nvPr>
            <p:ph type="ftr" sz="quarter" idx="11"/>
          </p:nvPr>
        </p:nvSpPr>
        <p:spPr/>
        <p:txBody>
          <a:bodyPr/>
          <a:lstStyle/>
          <a:p>
            <a:pPr>
              <a:defRPr/>
            </a:pPr>
            <a:r>
              <a:rPr lang="en-US" altLang="zh-TW" smtClean="0"/>
              <a:t>DBLAB @ NTOU</a:t>
            </a:r>
            <a:endParaRPr lang="en-US" altLang="zh-TW" dirty="0"/>
          </a:p>
        </p:txBody>
      </p:sp>
      <p:sp>
        <p:nvSpPr>
          <p:cNvPr id="6" name="投影片編號版面配置區 5"/>
          <p:cNvSpPr>
            <a:spLocks noGrp="1"/>
          </p:cNvSpPr>
          <p:nvPr>
            <p:ph type="sldNum" sz="quarter" idx="12"/>
          </p:nvPr>
        </p:nvSpPr>
        <p:spPr/>
        <p:txBody>
          <a:bodyPr/>
          <a:lstStyle/>
          <a:p>
            <a:pPr>
              <a:defRPr/>
            </a:pPr>
            <a:fld id="{B8D6E650-821A-4149-A893-0FC2BDBD9AED}" type="slidenum">
              <a:rPr lang="en-US" altLang="zh-TW" smtClean="0"/>
              <a:pPr>
                <a:defRPr/>
              </a:pPr>
              <a:t>9</a:t>
            </a:fld>
            <a:endParaRPr lang="en-US" altLang="zh-TW" dirty="0"/>
          </a:p>
        </p:txBody>
      </p:sp>
      <p:pic>
        <p:nvPicPr>
          <p:cNvPr id="7" name="Picture 2" descr="http://f.blog.xuite.net/f/4/5/c/24780597/blog_2198742/txt/40307642/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4436" y="4645309"/>
            <a:ext cx="1224136" cy="12773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168.motc.gov.tw/upload/images/201301221433093844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336" y="4588769"/>
            <a:ext cx="1414151" cy="14085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211.75.182.252/post/FileCenter/post_www/post_area_travel/travel_img/2888D566-7D20-4CC0-91D8-0545670BBC2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017" t="8770" r="21688" b="9171"/>
          <a:stretch/>
        </p:blipFill>
        <p:spPr bwMode="auto">
          <a:xfrm>
            <a:off x="5148064" y="4869160"/>
            <a:ext cx="1368152" cy="11281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new.ttshb.gov.tw/smoke/images/dish.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4456" y="4869160"/>
            <a:ext cx="1231638" cy="96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324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標楷體"/>
        <a:cs typeface=""/>
      </a:majorFont>
      <a:minorFont>
        <a:latin typeface="Tahoma"/>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12985</TotalTime>
  <Words>3377</Words>
  <Application>Microsoft Office PowerPoint</Application>
  <PresentationFormat>如螢幕大小 (4:3)</PresentationFormat>
  <Paragraphs>617</Paragraphs>
  <Slides>51</Slides>
  <Notes>51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51</vt:i4>
      </vt:variant>
    </vt:vector>
  </HeadingPairs>
  <TitlesOfParts>
    <vt:vector size="60" baseType="lpstr">
      <vt:lpstr>新細明體</vt:lpstr>
      <vt:lpstr>標楷體</vt:lpstr>
      <vt:lpstr>Aharoni</vt:lpstr>
      <vt:lpstr>Calibri</vt:lpstr>
      <vt:lpstr>Cambria Math</vt:lpstr>
      <vt:lpstr>Tahoma</vt:lpstr>
      <vt:lpstr>Times New Roman</vt:lpstr>
      <vt:lpstr>Wingdings</vt:lpstr>
      <vt:lpstr>Blends</vt:lpstr>
      <vt:lpstr>迴避淹水區域之快速路徑規劃研究 The Research on Efficient Route Planning for Avoiding Flooded Regions</vt:lpstr>
      <vt:lpstr>大綱</vt:lpstr>
      <vt:lpstr>研究動機</vt:lpstr>
      <vt:lpstr>目的</vt:lpstr>
      <vt:lpstr>技術背景</vt:lpstr>
      <vt:lpstr>相關定義</vt:lpstr>
      <vt:lpstr>我們的問題</vt:lpstr>
      <vt:lpstr>相關問題-問題1</vt:lpstr>
      <vt:lpstr>相關問題-問題2</vt:lpstr>
      <vt:lpstr>問題2的範例</vt:lpstr>
      <vt:lpstr>問題2:GSP-DF演算法</vt:lpstr>
      <vt:lpstr>問題2:GSP-DF演算法(續)</vt:lpstr>
      <vt:lpstr>問題2:GSP-DF演算法(續)</vt:lpstr>
      <vt:lpstr>問題2:GSP-DF演算法(續)</vt:lpstr>
      <vt:lpstr>Baseline 方法</vt:lpstr>
      <vt:lpstr>架構</vt:lpstr>
      <vt:lpstr>Step1 接收輸入查詢與資料</vt:lpstr>
      <vt:lpstr>Step2 Spatial Jion</vt:lpstr>
      <vt:lpstr>不同的建樹方法機制</vt:lpstr>
      <vt:lpstr>不同的建樹方法機制</vt:lpstr>
      <vt:lpstr>不同的建樹方法機制</vt:lpstr>
      <vt:lpstr>Step2 Spatial Jion</vt:lpstr>
      <vt:lpstr>Step3 剔除淹水路段及建立相鄰表</vt:lpstr>
      <vt:lpstr>Step4 執行Dijkstra演算法</vt:lpstr>
      <vt:lpstr>Step5 顯示畫面</vt:lpstr>
      <vt:lpstr>Cloud 方法</vt:lpstr>
      <vt:lpstr>架構</vt:lpstr>
      <vt:lpstr>Step1 接收輸入查詢與資料</vt:lpstr>
      <vt:lpstr>Step2.執行雲端路徑服務模組</vt:lpstr>
      <vt:lpstr>Step2.執行雲端路徑服務模組</vt:lpstr>
      <vt:lpstr>執行雲端路徑服務模組的範例</vt:lpstr>
      <vt:lpstr>Step3 進行Spatial Jion</vt:lpstr>
      <vt:lpstr>Step4 執行替代篩選節點模組</vt:lpstr>
      <vt:lpstr>Step4 執行替代篩選節點模組</vt:lpstr>
      <vt:lpstr>替代篩選節點模組的範例</vt:lpstr>
      <vt:lpstr>Step5&amp;6 執行GSP-DF演算法、最後顯示畫面</vt:lpstr>
      <vt:lpstr>實驗</vt:lpstr>
      <vt:lpstr>實驗環境</vt:lpstr>
      <vt:lpstr>資料集</vt:lpstr>
      <vt:lpstr>實驗1-改變淹水區域數量</vt:lpstr>
      <vt:lpstr>實驗1-改變淹水區域數量(續)</vt:lpstr>
      <vt:lpstr>實驗1-改變淹水區域數量(續)</vt:lpstr>
      <vt:lpstr>實驗2-改變路網圖大小</vt:lpstr>
      <vt:lpstr>實驗3-規劃路徑的成功率</vt:lpstr>
      <vt:lpstr>實驗3-規劃路徑的成功率(續)</vt:lpstr>
      <vt:lpstr>實驗3-規劃路徑的成功率(續)</vt:lpstr>
      <vt:lpstr>實驗3-規劃路徑的成功率(續)</vt:lpstr>
      <vt:lpstr>實驗3-規劃路徑的成功率(續)</vt:lpstr>
      <vt:lpstr>實驗4-輸出路徑的距離</vt:lpstr>
      <vt:lpstr>結論與未來方向</vt:lpstr>
      <vt:lpstr>PowerPoint 簡報</vt:lpstr>
    </vt:vector>
  </TitlesOfParts>
  <Company>TheOne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for B2B Exchanges with RosettaNet</dc:title>
  <dc:creator>yute Liu</dc:creator>
  <cp:lastModifiedBy>kevin</cp:lastModifiedBy>
  <cp:revision>904</cp:revision>
  <cp:lastPrinted>2015-01-19T01:11:44Z</cp:lastPrinted>
  <dcterms:created xsi:type="dcterms:W3CDTF">2002-06-26T08:58:23Z</dcterms:created>
  <dcterms:modified xsi:type="dcterms:W3CDTF">2015-01-19T01:26:43Z</dcterms:modified>
</cp:coreProperties>
</file>